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7" r:id="rId3"/>
    <p:sldId id="339" r:id="rId4"/>
    <p:sldId id="337" r:id="rId5"/>
    <p:sldId id="338" r:id="rId6"/>
    <p:sldId id="342" r:id="rId7"/>
    <p:sldId id="263" r:id="rId8"/>
    <p:sldId id="259" r:id="rId9"/>
    <p:sldId id="266" r:id="rId10"/>
    <p:sldId id="329" r:id="rId11"/>
    <p:sldId id="330" r:id="rId12"/>
    <p:sldId id="331" r:id="rId13"/>
    <p:sldId id="332" r:id="rId14"/>
    <p:sldId id="340" r:id="rId15"/>
    <p:sldId id="264" r:id="rId16"/>
    <p:sldId id="265" r:id="rId17"/>
    <p:sldId id="333" r:id="rId18"/>
    <p:sldId id="335" r:id="rId19"/>
    <p:sldId id="341" r:id="rId20"/>
    <p:sldId id="343" r:id="rId21"/>
    <p:sldId id="353" r:id="rId22"/>
    <p:sldId id="354" r:id="rId23"/>
    <p:sldId id="352" r:id="rId24"/>
    <p:sldId id="345" r:id="rId25"/>
    <p:sldId id="348" r:id="rId26"/>
    <p:sldId id="349" r:id="rId27"/>
    <p:sldId id="346" r:id="rId28"/>
    <p:sldId id="351" r:id="rId29"/>
    <p:sldId id="350" r:id="rId30"/>
    <p:sldId id="355" r:id="rId31"/>
    <p:sldId id="356" r:id="rId32"/>
    <p:sldId id="258" r:id="rId33"/>
    <p:sldId id="357" r:id="rId34"/>
    <p:sldId id="260" r:id="rId35"/>
    <p:sldId id="358" r:id="rId36"/>
    <p:sldId id="261" r:id="rId37"/>
    <p:sldId id="262" r:id="rId38"/>
    <p:sldId id="359" r:id="rId39"/>
    <p:sldId id="360" r:id="rId40"/>
    <p:sldId id="267" r:id="rId41"/>
    <p:sldId id="361" r:id="rId42"/>
    <p:sldId id="268" r:id="rId43"/>
    <p:sldId id="269" r:id="rId44"/>
    <p:sldId id="270" r:id="rId45"/>
    <p:sldId id="271" r:id="rId46"/>
    <p:sldId id="272" r:id="rId47"/>
    <p:sldId id="273" r:id="rId48"/>
    <p:sldId id="274" r:id="rId49"/>
    <p:sldId id="275" r:id="rId50"/>
    <p:sldId id="276" r:id="rId51"/>
    <p:sldId id="277" r:id="rId52"/>
    <p:sldId id="278" r:id="rId53"/>
    <p:sldId id="279" r:id="rId54"/>
    <p:sldId id="280" r:id="rId55"/>
    <p:sldId id="281"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0C0C"/>
    <a:srgbClr val="00BAAF"/>
    <a:srgbClr val="914A6A"/>
    <a:srgbClr val="FA0000"/>
    <a:srgbClr val="E85A80"/>
    <a:srgbClr val="FFFFFF"/>
    <a:srgbClr val="A5D17A"/>
    <a:srgbClr val="FEC240"/>
    <a:srgbClr val="FDE6A6"/>
    <a:srgbClr val="4747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6" d="100"/>
          <a:sy n="96" d="100"/>
        </p:scale>
        <p:origin x="1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i="0" u="none" strike="noStrike" baseline="0" dirty="0">
                <a:solidFill>
                  <a:srgbClr val="7030A0"/>
                </a:solidFill>
                <a:effectLst/>
              </a:rPr>
              <a:t>Mycological cure</a:t>
            </a:r>
            <a:endParaRPr lang="en-US" sz="1800" b="1" dirty="0">
              <a:solidFill>
                <a:srgbClr val="7030A0"/>
              </a:solidFill>
            </a:endParaRPr>
          </a:p>
        </c:rich>
      </c:tx>
      <c:layout>
        <c:manualLayout>
          <c:xMode val="edge"/>
          <c:yMode val="edge"/>
          <c:x val="0.39620111236708255"/>
          <c:y val="3.227130333048544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1654194096590376E-2"/>
          <c:y val="0.11187875709084752"/>
          <c:w val="0.96562499999999996"/>
          <c:h val="0.76820147833406272"/>
        </c:manualLayout>
      </c:layout>
      <c:barChart>
        <c:barDir val="col"/>
        <c:grouping val="clustered"/>
        <c:varyColors val="0"/>
        <c:ser>
          <c:idx val="0"/>
          <c:order val="0"/>
          <c:tx>
            <c:strRef>
              <c:f>Sheet1!$A$2</c:f>
              <c:strCache>
                <c:ptCount val="1"/>
                <c:pt idx="0">
                  <c:v> LLCZ 1%</c:v>
                </c:pt>
              </c:strCache>
            </c:strRef>
          </c:tx>
          <c:spPr>
            <a:solidFill>
              <a:srgbClr val="914A6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Tinea Pedis</c:v>
                </c:pt>
                <c:pt idx="1">
                  <c:v>Tinea Cruris</c:v>
                </c:pt>
              </c:strCache>
            </c:strRef>
          </c:cat>
          <c:val>
            <c:numRef>
              <c:f>Sheet1!$B$2:$C$2</c:f>
              <c:numCache>
                <c:formatCode>0%</c:formatCode>
                <c:ptCount val="2"/>
                <c:pt idx="0">
                  <c:v>0.62</c:v>
                </c:pt>
                <c:pt idx="1">
                  <c:v>0.78</c:v>
                </c:pt>
              </c:numCache>
            </c:numRef>
          </c:val>
          <c:extLst>
            <c:ext xmlns:c16="http://schemas.microsoft.com/office/drawing/2014/chart" uri="{C3380CC4-5D6E-409C-BE32-E72D297353CC}">
              <c16:uniqueId val="{00000000-4F31-409E-BEED-45E9951C3010}"/>
            </c:ext>
          </c:extLst>
        </c:ser>
        <c:ser>
          <c:idx val="1"/>
          <c:order val="1"/>
          <c:tx>
            <c:strRef>
              <c:f>Sheet1!$A$3</c:f>
              <c:strCache>
                <c:ptCount val="1"/>
                <c:pt idx="0">
                  <c:v>Vehicle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Tinea Pedis</c:v>
                </c:pt>
                <c:pt idx="1">
                  <c:v>Tinea Cruris</c:v>
                </c:pt>
              </c:strCache>
            </c:strRef>
          </c:cat>
          <c:val>
            <c:numRef>
              <c:f>Sheet1!$B$3:$C$3</c:f>
              <c:numCache>
                <c:formatCode>0%</c:formatCode>
                <c:ptCount val="2"/>
                <c:pt idx="0">
                  <c:v>0.18</c:v>
                </c:pt>
                <c:pt idx="1">
                  <c:v>0.45</c:v>
                </c:pt>
              </c:numCache>
            </c:numRef>
          </c:val>
          <c:extLst>
            <c:ext xmlns:c16="http://schemas.microsoft.com/office/drawing/2014/chart" uri="{C3380CC4-5D6E-409C-BE32-E72D297353CC}">
              <c16:uniqueId val="{00000006-0BD2-4122-AE07-A2B3DD3A036F}"/>
            </c:ext>
          </c:extLst>
        </c:ser>
        <c:dLbls>
          <c:dLblPos val="outEnd"/>
          <c:showLegendKey val="0"/>
          <c:showVal val="1"/>
          <c:showCatName val="0"/>
          <c:showSerName val="0"/>
          <c:showPercent val="0"/>
          <c:showBubbleSize val="0"/>
        </c:dLbls>
        <c:gapWidth val="219"/>
        <c:overlap val="-27"/>
        <c:axId val="775561072"/>
        <c:axId val="775561904"/>
      </c:barChart>
      <c:catAx>
        <c:axId val="77556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5561904"/>
        <c:crosses val="autoZero"/>
        <c:auto val="1"/>
        <c:lblAlgn val="ctr"/>
        <c:lblOffset val="100"/>
        <c:noMultiLvlLbl val="0"/>
      </c:catAx>
      <c:valAx>
        <c:axId val="775561904"/>
        <c:scaling>
          <c:orientation val="minMax"/>
        </c:scaling>
        <c:delete val="1"/>
        <c:axPos val="l"/>
        <c:numFmt formatCode="0%" sourceLinked="1"/>
        <c:majorTickMark val="none"/>
        <c:minorTickMark val="none"/>
        <c:tickLblPos val="nextTo"/>
        <c:crossAx val="775561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i="0" u="none" strike="noStrike" baseline="0" dirty="0">
                <a:solidFill>
                  <a:srgbClr val="7030A0"/>
                </a:solidFill>
                <a:effectLst/>
              </a:rPr>
              <a:t>Clinical cure</a:t>
            </a:r>
            <a:endParaRPr lang="en-US" sz="1800" b="1" dirty="0">
              <a:solidFill>
                <a:srgbClr val="7030A0"/>
              </a:solidFill>
            </a:endParaRPr>
          </a:p>
        </c:rich>
      </c:tx>
      <c:layout>
        <c:manualLayout>
          <c:xMode val="edge"/>
          <c:yMode val="edge"/>
          <c:x val="0.3158017462770451"/>
          <c:y val="1.272084947228507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7187500000000001E-2"/>
          <c:y val="0.10014843133929434"/>
          <c:w val="0.96562499999999996"/>
          <c:h val="0.76820147833406272"/>
        </c:manualLayout>
      </c:layout>
      <c:barChart>
        <c:barDir val="col"/>
        <c:grouping val="clustered"/>
        <c:varyColors val="0"/>
        <c:ser>
          <c:idx val="0"/>
          <c:order val="0"/>
          <c:tx>
            <c:strRef>
              <c:f>Sheet1!$A$2</c:f>
              <c:strCache>
                <c:ptCount val="1"/>
                <c:pt idx="0">
                  <c:v> LLCZ 1%</c:v>
                </c:pt>
              </c:strCache>
            </c:strRef>
          </c:tx>
          <c:spPr>
            <a:solidFill>
              <a:srgbClr val="914A6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Tinea Pedis</c:v>
                </c:pt>
                <c:pt idx="1">
                  <c:v>Tinea Cruris</c:v>
                </c:pt>
              </c:strCache>
            </c:strRef>
          </c:cat>
          <c:val>
            <c:numRef>
              <c:f>Sheet1!$B$2:$C$2</c:f>
              <c:numCache>
                <c:formatCode>0%</c:formatCode>
                <c:ptCount val="2"/>
                <c:pt idx="0">
                  <c:v>0.26</c:v>
                </c:pt>
                <c:pt idx="1">
                  <c:v>0.21</c:v>
                </c:pt>
              </c:numCache>
            </c:numRef>
          </c:val>
          <c:extLst>
            <c:ext xmlns:c16="http://schemas.microsoft.com/office/drawing/2014/chart" uri="{C3380CC4-5D6E-409C-BE32-E72D297353CC}">
              <c16:uniqueId val="{00000000-4F31-409E-BEED-45E9951C3010}"/>
            </c:ext>
          </c:extLst>
        </c:ser>
        <c:ser>
          <c:idx val="1"/>
          <c:order val="1"/>
          <c:tx>
            <c:strRef>
              <c:f>Sheet1!$A$3</c:f>
              <c:strCache>
                <c:ptCount val="1"/>
                <c:pt idx="0">
                  <c:v>Vehicle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Tinea Pedis</c:v>
                </c:pt>
                <c:pt idx="1">
                  <c:v>Tinea Cruris</c:v>
                </c:pt>
              </c:strCache>
            </c:strRef>
          </c:cat>
          <c:val>
            <c:numRef>
              <c:f>Sheet1!$B$3:$C$3</c:f>
              <c:numCache>
                <c:formatCode>0%</c:formatCode>
                <c:ptCount val="2"/>
                <c:pt idx="0">
                  <c:v>0.02</c:v>
                </c:pt>
                <c:pt idx="1">
                  <c:v>0.04</c:v>
                </c:pt>
              </c:numCache>
            </c:numRef>
          </c:val>
          <c:extLst>
            <c:ext xmlns:c16="http://schemas.microsoft.com/office/drawing/2014/chart" uri="{C3380CC4-5D6E-409C-BE32-E72D297353CC}">
              <c16:uniqueId val="{00000006-0BD2-4122-AE07-A2B3DD3A036F}"/>
            </c:ext>
          </c:extLst>
        </c:ser>
        <c:dLbls>
          <c:dLblPos val="outEnd"/>
          <c:showLegendKey val="0"/>
          <c:showVal val="1"/>
          <c:showCatName val="0"/>
          <c:showSerName val="0"/>
          <c:showPercent val="0"/>
          <c:showBubbleSize val="0"/>
        </c:dLbls>
        <c:gapWidth val="219"/>
        <c:overlap val="-27"/>
        <c:axId val="775561072"/>
        <c:axId val="775561904"/>
      </c:barChart>
      <c:catAx>
        <c:axId val="77556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5561904"/>
        <c:crosses val="autoZero"/>
        <c:auto val="1"/>
        <c:lblAlgn val="ctr"/>
        <c:lblOffset val="100"/>
        <c:noMultiLvlLbl val="0"/>
      </c:catAx>
      <c:valAx>
        <c:axId val="775561904"/>
        <c:scaling>
          <c:orientation val="minMax"/>
        </c:scaling>
        <c:delete val="1"/>
        <c:axPos val="l"/>
        <c:numFmt formatCode="0%" sourceLinked="1"/>
        <c:majorTickMark val="none"/>
        <c:minorTickMark val="none"/>
        <c:tickLblPos val="nextTo"/>
        <c:crossAx val="775561072"/>
        <c:crosses val="autoZero"/>
        <c:crossBetween val="between"/>
      </c:valAx>
      <c:spPr>
        <a:noFill/>
        <a:ln>
          <a:noFill/>
        </a:ln>
        <a:effectLst/>
      </c:spPr>
    </c:plotArea>
    <c:legend>
      <c:legendPos val="b"/>
      <c:layout>
        <c:manualLayout>
          <c:xMode val="edge"/>
          <c:yMode val="edge"/>
          <c:x val="0.73013682609824049"/>
          <c:y val="9.5136890879842367E-2"/>
          <c:w val="0.26880130384607093"/>
          <c:h val="8.001539397018188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30895603861477"/>
          <c:y val="0.2114117355250015"/>
          <c:w val="0.72669104396138517"/>
          <c:h val="0.69482984256734615"/>
        </c:manualLayout>
      </c:layout>
      <c:barChart>
        <c:barDir val="col"/>
        <c:grouping val="clustered"/>
        <c:varyColors val="0"/>
        <c:ser>
          <c:idx val="0"/>
          <c:order val="0"/>
          <c:tx>
            <c:strRef>
              <c:f>Sheet1!$B$1</c:f>
              <c:strCache>
                <c:ptCount val="1"/>
                <c:pt idx="0">
                  <c:v>MIC µg/ml</c:v>
                </c:pt>
              </c:strCache>
            </c:strRef>
          </c:tx>
          <c:spPr>
            <a:solidFill>
              <a:srgbClr val="00BAAF"/>
            </a:solidFill>
            <a:ln>
              <a:noFill/>
            </a:ln>
            <a:effectLst/>
          </c:spPr>
          <c:invertIfNegative val="0"/>
          <c:dPt>
            <c:idx val="0"/>
            <c:invertIfNegative val="0"/>
            <c:bubble3D val="0"/>
            <c:spPr>
              <a:solidFill>
                <a:srgbClr val="E85A80"/>
              </a:solidFill>
              <a:ln>
                <a:noFill/>
              </a:ln>
              <a:effectLst/>
            </c:spPr>
            <c:extLst>
              <c:ext xmlns:c16="http://schemas.microsoft.com/office/drawing/2014/chart" uri="{C3380CC4-5D6E-409C-BE32-E72D297353CC}">
                <c16:uniqueId val="{00000005-F43A-47FC-B2D2-AE217548D5A7}"/>
              </c:ext>
            </c:extLst>
          </c:dPt>
          <c:dPt>
            <c:idx val="1"/>
            <c:invertIfNegative val="0"/>
            <c:bubble3D val="0"/>
            <c:spPr>
              <a:solidFill>
                <a:srgbClr val="00BAAF"/>
              </a:solidFill>
              <a:ln>
                <a:noFill/>
              </a:ln>
              <a:effectLst/>
            </c:spPr>
            <c:extLst>
              <c:ext xmlns:c16="http://schemas.microsoft.com/office/drawing/2014/chart" uri="{C3380CC4-5D6E-409C-BE32-E72D297353CC}">
                <c16:uniqueId val="{00000004-F43A-47FC-B2D2-AE217548D5A7}"/>
              </c:ext>
            </c:extLst>
          </c:dPt>
          <c:cat>
            <c:strRef>
              <c:f>Sheet1!$A$2:$A$3</c:f>
              <c:strCache>
                <c:ptCount val="2"/>
                <c:pt idx="0">
                  <c:v>Luliconazole</c:v>
                </c:pt>
                <c:pt idx="1">
                  <c:v>Terbinafine</c:v>
                </c:pt>
              </c:strCache>
            </c:strRef>
          </c:cat>
          <c:val>
            <c:numRef>
              <c:f>Sheet1!$B$2:$B$3</c:f>
              <c:numCache>
                <c:formatCode>General</c:formatCode>
                <c:ptCount val="2"/>
                <c:pt idx="0">
                  <c:v>2E-3</c:v>
                </c:pt>
                <c:pt idx="1">
                  <c:v>4.0000000000000001E-3</c:v>
                </c:pt>
              </c:numCache>
            </c:numRef>
          </c:val>
          <c:extLst>
            <c:ext xmlns:c16="http://schemas.microsoft.com/office/drawing/2014/chart" uri="{C3380CC4-5D6E-409C-BE32-E72D297353CC}">
              <c16:uniqueId val="{00000000-F43A-47FC-B2D2-AE217548D5A7}"/>
            </c:ext>
          </c:extLst>
        </c:ser>
        <c:dLbls>
          <c:showLegendKey val="0"/>
          <c:showVal val="0"/>
          <c:showCatName val="0"/>
          <c:showSerName val="0"/>
          <c:showPercent val="0"/>
          <c:showBubbleSize val="0"/>
        </c:dLbls>
        <c:gapWidth val="150"/>
        <c:overlap val="-70"/>
        <c:axId val="605044927"/>
        <c:axId val="605047423"/>
      </c:barChart>
      <c:catAx>
        <c:axId val="605044927"/>
        <c:scaling>
          <c:orientation val="minMax"/>
        </c:scaling>
        <c:delete val="1"/>
        <c:axPos val="b"/>
        <c:numFmt formatCode="General" sourceLinked="1"/>
        <c:majorTickMark val="none"/>
        <c:minorTickMark val="none"/>
        <c:tickLblPos val="nextTo"/>
        <c:crossAx val="605047423"/>
        <c:crosses val="autoZero"/>
        <c:auto val="1"/>
        <c:lblAlgn val="ctr"/>
        <c:lblOffset val="100"/>
        <c:noMultiLvlLbl val="0"/>
      </c:catAx>
      <c:valAx>
        <c:axId val="605047423"/>
        <c:scaling>
          <c:orientation val="minMax"/>
        </c:scaling>
        <c:delete val="1"/>
        <c:axPos val="l"/>
        <c:numFmt formatCode="General" sourceLinked="1"/>
        <c:majorTickMark val="none"/>
        <c:minorTickMark val="none"/>
        <c:tickLblPos val="nextTo"/>
        <c:crossAx val="605044927"/>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539351059378441E-2"/>
          <c:y val="0.1285225372057974"/>
          <c:w val="0.63835919966525934"/>
          <c:h val="0.73672167043792047"/>
        </c:manualLayout>
      </c:layout>
      <c:barChart>
        <c:barDir val="col"/>
        <c:grouping val="clustered"/>
        <c:varyColors val="0"/>
        <c:ser>
          <c:idx val="0"/>
          <c:order val="0"/>
          <c:tx>
            <c:strRef>
              <c:f>Sheet1!$B$1</c:f>
              <c:strCache>
                <c:ptCount val="1"/>
                <c:pt idx="0">
                  <c:v>LLCZ</c:v>
                </c:pt>
              </c:strCache>
            </c:strRef>
          </c:tx>
          <c:spPr>
            <a:solidFill>
              <a:srgbClr val="E85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Clinical Cure</c:v>
                </c:pt>
                <c:pt idx="1">
                  <c:v>Mycological Cure</c:v>
                </c:pt>
              </c:strCache>
            </c:strRef>
          </c:cat>
          <c:val>
            <c:numRef>
              <c:f>Sheet1!$B$2:$B$3</c:f>
              <c:numCache>
                <c:formatCode>0%</c:formatCode>
                <c:ptCount val="2"/>
                <c:pt idx="0" formatCode="0.00%">
                  <c:v>0.92900000000000005</c:v>
                </c:pt>
                <c:pt idx="1">
                  <c:v>0.95</c:v>
                </c:pt>
              </c:numCache>
            </c:numRef>
          </c:val>
          <c:extLst>
            <c:ext xmlns:c16="http://schemas.microsoft.com/office/drawing/2014/chart" uri="{C3380CC4-5D6E-409C-BE32-E72D297353CC}">
              <c16:uniqueId val="{00000000-B2D0-4E15-9EF6-52E04741A3C7}"/>
            </c:ext>
          </c:extLst>
        </c:ser>
        <c:ser>
          <c:idx val="2"/>
          <c:order val="1"/>
          <c:tx>
            <c:strRef>
              <c:f>Sheet1!$C$1</c:f>
              <c:strCache>
                <c:ptCount val="1"/>
                <c:pt idx="0">
                  <c:v>TBF</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Clinical Cure</c:v>
                </c:pt>
                <c:pt idx="1">
                  <c:v>Mycological Cure</c:v>
                </c:pt>
              </c:strCache>
            </c:strRef>
          </c:cat>
          <c:val>
            <c:numRef>
              <c:f>Sheet1!$C$2:$C$3</c:f>
              <c:numCache>
                <c:formatCode>0.00%</c:formatCode>
                <c:ptCount val="2"/>
                <c:pt idx="0" formatCode="0%">
                  <c:v>0.91</c:v>
                </c:pt>
                <c:pt idx="1">
                  <c:v>0.86399999999999999</c:v>
                </c:pt>
              </c:numCache>
            </c:numRef>
          </c:val>
          <c:extLst>
            <c:ext xmlns:c16="http://schemas.microsoft.com/office/drawing/2014/chart" uri="{C3380CC4-5D6E-409C-BE32-E72D297353CC}">
              <c16:uniqueId val="{00000002-B2D0-4E15-9EF6-52E04741A3C7}"/>
            </c:ext>
          </c:extLst>
        </c:ser>
        <c:dLbls>
          <c:showLegendKey val="0"/>
          <c:showVal val="0"/>
          <c:showCatName val="0"/>
          <c:showSerName val="0"/>
          <c:showPercent val="0"/>
          <c:showBubbleSize val="0"/>
        </c:dLbls>
        <c:gapWidth val="219"/>
        <c:overlap val="-27"/>
        <c:axId val="886979231"/>
        <c:axId val="886989631"/>
      </c:barChart>
      <c:catAx>
        <c:axId val="8869792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9D0C0C"/>
                </a:solidFill>
                <a:latin typeface="+mn-lt"/>
                <a:ea typeface="+mn-ea"/>
                <a:cs typeface="+mn-cs"/>
              </a:defRPr>
            </a:pPr>
            <a:endParaRPr lang="en-US"/>
          </a:p>
        </c:txPr>
        <c:crossAx val="886989631"/>
        <c:crosses val="autoZero"/>
        <c:auto val="1"/>
        <c:lblAlgn val="ctr"/>
        <c:lblOffset val="100"/>
        <c:noMultiLvlLbl val="0"/>
      </c:catAx>
      <c:valAx>
        <c:axId val="886989631"/>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crossAx val="886979231"/>
        <c:crosses val="autoZero"/>
        <c:crossBetween val="between"/>
      </c:valAx>
      <c:spPr>
        <a:noFill/>
        <a:ln>
          <a:noFill/>
        </a:ln>
        <a:effectLst/>
      </c:spPr>
    </c:plotArea>
    <c:legend>
      <c:legendPos val="b"/>
      <c:layout>
        <c:manualLayout>
          <c:xMode val="edge"/>
          <c:yMode val="edge"/>
          <c:x val="0.77939764926965727"/>
          <c:y val="0.17604594138633881"/>
          <c:w val="0.16463889989746996"/>
          <c:h val="7.0020344247668176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FA6E31-A2E4-40B5-A748-DB095F2B9764}" type="doc">
      <dgm:prSet loTypeId="urn:microsoft.com/office/officeart/2005/8/layout/process2" loCatId="process" qsTypeId="urn:microsoft.com/office/officeart/2005/8/quickstyle/simple1" qsCatId="simple" csTypeId="urn:microsoft.com/office/officeart/2005/8/colors/accent1_2" csCatId="accent1" phldr="1"/>
      <dgm:spPr/>
    </dgm:pt>
    <dgm:pt modelId="{681FE9F1-B362-42FB-8A33-991238EE079C}">
      <dgm:prSet phldrT="[Text]" custT="1"/>
      <dgm:spPr>
        <a:noFill/>
      </dgm:spPr>
      <dgm:t>
        <a:bodyPr/>
        <a:lstStyle/>
        <a:p>
          <a:r>
            <a:rPr lang="en-US" sz="1400" b="1" dirty="0">
              <a:solidFill>
                <a:schemeClr val="tx1"/>
              </a:solidFill>
            </a:rPr>
            <a:t>Acetyl- CoA</a:t>
          </a:r>
        </a:p>
      </dgm:t>
    </dgm:pt>
    <dgm:pt modelId="{70F96E6A-BB6B-4691-94C6-A890B550D733}" type="parTrans" cxnId="{A62B968B-4504-476A-A8A3-15828E53ABA0}">
      <dgm:prSet/>
      <dgm:spPr/>
      <dgm:t>
        <a:bodyPr/>
        <a:lstStyle/>
        <a:p>
          <a:endParaRPr lang="en-US"/>
        </a:p>
      </dgm:t>
    </dgm:pt>
    <dgm:pt modelId="{85882B2A-4BBB-44CB-A1E8-E99AC6EAB7BB}" type="sibTrans" cxnId="{A62B968B-4504-476A-A8A3-15828E53ABA0}">
      <dgm:prSet/>
      <dgm:spPr>
        <a:solidFill>
          <a:srgbClr val="00BAAF"/>
        </a:solidFill>
      </dgm:spPr>
      <dgm:t>
        <a:bodyPr/>
        <a:lstStyle/>
        <a:p>
          <a:endParaRPr lang="en-US"/>
        </a:p>
      </dgm:t>
    </dgm:pt>
    <dgm:pt modelId="{A2EC5596-2264-419E-93E8-858CFB97EF7D}">
      <dgm:prSet phldrT="[Text]" custT="1"/>
      <dgm:spPr>
        <a:noFill/>
      </dgm:spPr>
      <dgm:t>
        <a:bodyPr/>
        <a:lstStyle/>
        <a:p>
          <a:r>
            <a:rPr lang="en-US" sz="1400" b="1" dirty="0">
              <a:solidFill>
                <a:schemeClr val="tx1"/>
              </a:solidFill>
            </a:rPr>
            <a:t>Squalene</a:t>
          </a:r>
        </a:p>
      </dgm:t>
    </dgm:pt>
    <dgm:pt modelId="{039DBA6C-C18C-4402-BC19-029D626D816E}" type="parTrans" cxnId="{337D9F9F-B0F4-4965-8BEF-ABF1D1B11048}">
      <dgm:prSet/>
      <dgm:spPr/>
      <dgm:t>
        <a:bodyPr/>
        <a:lstStyle/>
        <a:p>
          <a:endParaRPr lang="en-US"/>
        </a:p>
      </dgm:t>
    </dgm:pt>
    <dgm:pt modelId="{0B7B5EED-4244-4DE6-AEE3-B8BCB2512E78}" type="sibTrans" cxnId="{337D9F9F-B0F4-4965-8BEF-ABF1D1B11048}">
      <dgm:prSet/>
      <dgm:spPr>
        <a:solidFill>
          <a:srgbClr val="00BAAF"/>
        </a:solidFill>
      </dgm:spPr>
      <dgm:t>
        <a:bodyPr/>
        <a:lstStyle/>
        <a:p>
          <a:endParaRPr lang="en-US"/>
        </a:p>
      </dgm:t>
    </dgm:pt>
    <dgm:pt modelId="{8C0C64F4-6A17-4695-9E39-19E5F9E667E8}">
      <dgm:prSet phldrT="[Text]" custT="1"/>
      <dgm:spPr>
        <a:noFill/>
      </dgm:spPr>
      <dgm:t>
        <a:bodyPr/>
        <a:lstStyle/>
        <a:p>
          <a:r>
            <a:rPr lang="en-US" sz="1400" b="1" dirty="0">
              <a:solidFill>
                <a:schemeClr val="tx1"/>
              </a:solidFill>
            </a:rPr>
            <a:t>Squalene oxide</a:t>
          </a:r>
        </a:p>
      </dgm:t>
    </dgm:pt>
    <dgm:pt modelId="{1CCC8E6C-109D-4CDD-AFC6-FE864CE455B2}" type="parTrans" cxnId="{142941B0-2C72-4159-ACC0-8CB44B8C47C1}">
      <dgm:prSet/>
      <dgm:spPr/>
      <dgm:t>
        <a:bodyPr/>
        <a:lstStyle/>
        <a:p>
          <a:endParaRPr lang="en-US"/>
        </a:p>
      </dgm:t>
    </dgm:pt>
    <dgm:pt modelId="{119C0B1A-39A7-4DE7-A359-3E3DD4E62B2C}" type="sibTrans" cxnId="{142941B0-2C72-4159-ACC0-8CB44B8C47C1}">
      <dgm:prSet/>
      <dgm:spPr>
        <a:solidFill>
          <a:srgbClr val="00BAAF"/>
        </a:solidFill>
      </dgm:spPr>
      <dgm:t>
        <a:bodyPr/>
        <a:lstStyle/>
        <a:p>
          <a:endParaRPr lang="en-US"/>
        </a:p>
      </dgm:t>
    </dgm:pt>
    <dgm:pt modelId="{4AE7B0C3-0B61-44FA-8157-1EE7360428F4}">
      <dgm:prSet custT="1"/>
      <dgm:spPr>
        <a:noFill/>
      </dgm:spPr>
      <dgm:t>
        <a:bodyPr/>
        <a:lstStyle/>
        <a:p>
          <a:r>
            <a:rPr lang="en-US" sz="1400" b="1" dirty="0">
              <a:solidFill>
                <a:schemeClr val="tx1"/>
              </a:solidFill>
            </a:rPr>
            <a:t>Lanosterol</a:t>
          </a:r>
        </a:p>
      </dgm:t>
    </dgm:pt>
    <dgm:pt modelId="{2F9CEDA0-B092-4526-A978-94D2DCE43A80}" type="parTrans" cxnId="{300A5E32-8015-4FC1-B044-7D028CA5C320}">
      <dgm:prSet/>
      <dgm:spPr/>
      <dgm:t>
        <a:bodyPr/>
        <a:lstStyle/>
        <a:p>
          <a:endParaRPr lang="en-US"/>
        </a:p>
      </dgm:t>
    </dgm:pt>
    <dgm:pt modelId="{C81FD844-DE25-455B-B2F6-B91825B41FF5}" type="sibTrans" cxnId="{300A5E32-8015-4FC1-B044-7D028CA5C320}">
      <dgm:prSet/>
      <dgm:spPr>
        <a:solidFill>
          <a:srgbClr val="00BAAF"/>
        </a:solidFill>
      </dgm:spPr>
      <dgm:t>
        <a:bodyPr/>
        <a:lstStyle/>
        <a:p>
          <a:endParaRPr lang="en-US"/>
        </a:p>
      </dgm:t>
    </dgm:pt>
    <dgm:pt modelId="{13F8C189-76F2-40EC-BF60-9EA340E33C54}">
      <dgm:prSet custT="1"/>
      <dgm:spPr>
        <a:noFill/>
      </dgm:spPr>
      <dgm:t>
        <a:bodyPr/>
        <a:lstStyle/>
        <a:p>
          <a:r>
            <a:rPr lang="en-US" sz="1400" b="1" dirty="0">
              <a:solidFill>
                <a:schemeClr val="tx1"/>
              </a:solidFill>
            </a:rPr>
            <a:t>14 dimethyl lanosterol</a:t>
          </a:r>
        </a:p>
      </dgm:t>
    </dgm:pt>
    <dgm:pt modelId="{32123F50-8007-468A-9D94-BFF72D26F530}" type="parTrans" cxnId="{BA89FE2F-AE9D-4812-BE20-74517D9A693F}">
      <dgm:prSet/>
      <dgm:spPr/>
      <dgm:t>
        <a:bodyPr/>
        <a:lstStyle/>
        <a:p>
          <a:endParaRPr lang="en-US"/>
        </a:p>
      </dgm:t>
    </dgm:pt>
    <dgm:pt modelId="{E90060A5-3F86-4637-BD04-CA0119290AB2}" type="sibTrans" cxnId="{BA89FE2F-AE9D-4812-BE20-74517D9A693F}">
      <dgm:prSet/>
      <dgm:spPr>
        <a:solidFill>
          <a:srgbClr val="00BAAF"/>
        </a:solidFill>
      </dgm:spPr>
      <dgm:t>
        <a:bodyPr/>
        <a:lstStyle/>
        <a:p>
          <a:endParaRPr lang="en-US"/>
        </a:p>
      </dgm:t>
    </dgm:pt>
    <dgm:pt modelId="{8652960F-4AD0-49F6-A0D4-CB50FED683A7}">
      <dgm:prSet custT="1"/>
      <dgm:spPr>
        <a:noFill/>
      </dgm:spPr>
      <dgm:t>
        <a:bodyPr/>
        <a:lstStyle/>
        <a:p>
          <a:r>
            <a:rPr lang="en-US" sz="1400" b="1" dirty="0">
              <a:solidFill>
                <a:schemeClr val="tx1"/>
              </a:solidFill>
            </a:rPr>
            <a:t>Other sterol derivatives</a:t>
          </a:r>
        </a:p>
      </dgm:t>
    </dgm:pt>
    <dgm:pt modelId="{E3E6126A-419C-47AB-BB92-7CC2C6AA8793}" type="parTrans" cxnId="{0980D7C2-A86C-4767-B3EA-3161F32B5371}">
      <dgm:prSet/>
      <dgm:spPr/>
      <dgm:t>
        <a:bodyPr/>
        <a:lstStyle/>
        <a:p>
          <a:endParaRPr lang="en-US"/>
        </a:p>
      </dgm:t>
    </dgm:pt>
    <dgm:pt modelId="{30D7B502-60CF-41BF-9012-0AF000A4EBDD}" type="sibTrans" cxnId="{0980D7C2-A86C-4767-B3EA-3161F32B5371}">
      <dgm:prSet/>
      <dgm:spPr>
        <a:solidFill>
          <a:srgbClr val="00BAAF"/>
        </a:solidFill>
      </dgm:spPr>
      <dgm:t>
        <a:bodyPr/>
        <a:lstStyle/>
        <a:p>
          <a:endParaRPr lang="en-US"/>
        </a:p>
      </dgm:t>
    </dgm:pt>
    <dgm:pt modelId="{04D7F387-259A-45D3-9BC7-7ED3E3C12F3F}">
      <dgm:prSet custT="1"/>
      <dgm:spPr>
        <a:noFill/>
      </dgm:spPr>
      <dgm:t>
        <a:bodyPr/>
        <a:lstStyle/>
        <a:p>
          <a:r>
            <a:rPr lang="en-US" sz="1400" b="1" dirty="0">
              <a:solidFill>
                <a:schemeClr val="tx1"/>
              </a:solidFill>
            </a:rPr>
            <a:t>Ergosterol</a:t>
          </a:r>
        </a:p>
      </dgm:t>
    </dgm:pt>
    <dgm:pt modelId="{37B06D9C-02F3-4446-A5F3-8D5BB023EBA8}" type="parTrans" cxnId="{9BC4AA0F-91C9-4C0F-8CEF-551D8009424D}">
      <dgm:prSet/>
      <dgm:spPr/>
      <dgm:t>
        <a:bodyPr/>
        <a:lstStyle/>
        <a:p>
          <a:endParaRPr lang="en-US"/>
        </a:p>
      </dgm:t>
    </dgm:pt>
    <dgm:pt modelId="{F0529F51-2DF7-45E5-A16B-737069D1B0BD}" type="sibTrans" cxnId="{9BC4AA0F-91C9-4C0F-8CEF-551D8009424D}">
      <dgm:prSet/>
      <dgm:spPr/>
      <dgm:t>
        <a:bodyPr/>
        <a:lstStyle/>
        <a:p>
          <a:endParaRPr lang="en-US"/>
        </a:p>
      </dgm:t>
    </dgm:pt>
    <dgm:pt modelId="{0435AE6F-88CC-4AA5-8198-B4B7A626CA54}" type="pres">
      <dgm:prSet presAssocID="{76FA6E31-A2E4-40B5-A748-DB095F2B9764}" presName="linearFlow" presStyleCnt="0">
        <dgm:presLayoutVars>
          <dgm:resizeHandles val="exact"/>
        </dgm:presLayoutVars>
      </dgm:prSet>
      <dgm:spPr/>
    </dgm:pt>
    <dgm:pt modelId="{A7A797FF-B9D3-48B5-9D58-189A8611D884}" type="pres">
      <dgm:prSet presAssocID="{681FE9F1-B362-42FB-8A33-991238EE079C}" presName="node" presStyleLbl="node1" presStyleIdx="0" presStyleCnt="7">
        <dgm:presLayoutVars>
          <dgm:bulletEnabled val="1"/>
        </dgm:presLayoutVars>
      </dgm:prSet>
      <dgm:spPr/>
    </dgm:pt>
    <dgm:pt modelId="{E89A8C57-A008-4565-9BB1-9E4561744939}" type="pres">
      <dgm:prSet presAssocID="{85882B2A-4BBB-44CB-A1E8-E99AC6EAB7BB}" presName="sibTrans" presStyleLbl="sibTrans2D1" presStyleIdx="0" presStyleCnt="6" custLinFactNeighborX="14010" custLinFactNeighborY="1245"/>
      <dgm:spPr/>
    </dgm:pt>
    <dgm:pt modelId="{B0BBCE2D-CE1D-4CB7-BB1F-810A1A7102D8}" type="pres">
      <dgm:prSet presAssocID="{85882B2A-4BBB-44CB-A1E8-E99AC6EAB7BB}" presName="connectorText" presStyleLbl="sibTrans2D1" presStyleIdx="0" presStyleCnt="6"/>
      <dgm:spPr/>
    </dgm:pt>
    <dgm:pt modelId="{CCB763D2-C573-407B-B5EE-744A4590FCE8}" type="pres">
      <dgm:prSet presAssocID="{A2EC5596-2264-419E-93E8-858CFB97EF7D}" presName="node" presStyleLbl="node1" presStyleIdx="1" presStyleCnt="7">
        <dgm:presLayoutVars>
          <dgm:bulletEnabled val="1"/>
        </dgm:presLayoutVars>
      </dgm:prSet>
      <dgm:spPr/>
    </dgm:pt>
    <dgm:pt modelId="{51564E1F-DAE2-4979-8C4E-7F158A522A9E}" type="pres">
      <dgm:prSet presAssocID="{0B7B5EED-4244-4DE6-AEE3-B8BCB2512E78}" presName="sibTrans" presStyleLbl="sibTrans2D1" presStyleIdx="1" presStyleCnt="6" custLinFactNeighborX="14010" custLinFactNeighborY="1245"/>
      <dgm:spPr/>
    </dgm:pt>
    <dgm:pt modelId="{E6B080B1-928F-4229-B937-79E5F3BC5419}" type="pres">
      <dgm:prSet presAssocID="{0B7B5EED-4244-4DE6-AEE3-B8BCB2512E78}" presName="connectorText" presStyleLbl="sibTrans2D1" presStyleIdx="1" presStyleCnt="6"/>
      <dgm:spPr/>
    </dgm:pt>
    <dgm:pt modelId="{E1609673-460A-4FFF-8B34-C358F3DE8288}" type="pres">
      <dgm:prSet presAssocID="{8C0C64F4-6A17-4695-9E39-19E5F9E667E8}" presName="node" presStyleLbl="node1" presStyleIdx="2" presStyleCnt="7">
        <dgm:presLayoutVars>
          <dgm:bulletEnabled val="1"/>
        </dgm:presLayoutVars>
      </dgm:prSet>
      <dgm:spPr/>
    </dgm:pt>
    <dgm:pt modelId="{A7EBF9F7-2928-4117-A4A0-60131E44A95B}" type="pres">
      <dgm:prSet presAssocID="{119C0B1A-39A7-4DE7-A359-3E3DD4E62B2C}" presName="sibTrans" presStyleLbl="sibTrans2D1" presStyleIdx="2" presStyleCnt="6" custLinFactNeighborX="14010" custLinFactNeighborY="1245"/>
      <dgm:spPr/>
    </dgm:pt>
    <dgm:pt modelId="{4B34C72F-74D7-4A27-A3DA-12D9AA377E02}" type="pres">
      <dgm:prSet presAssocID="{119C0B1A-39A7-4DE7-A359-3E3DD4E62B2C}" presName="connectorText" presStyleLbl="sibTrans2D1" presStyleIdx="2" presStyleCnt="6"/>
      <dgm:spPr/>
    </dgm:pt>
    <dgm:pt modelId="{4C16BD3B-6B46-4E96-B06A-BFEF2FE70162}" type="pres">
      <dgm:prSet presAssocID="{4AE7B0C3-0B61-44FA-8157-1EE7360428F4}" presName="node" presStyleLbl="node1" presStyleIdx="3" presStyleCnt="7">
        <dgm:presLayoutVars>
          <dgm:bulletEnabled val="1"/>
        </dgm:presLayoutVars>
      </dgm:prSet>
      <dgm:spPr/>
    </dgm:pt>
    <dgm:pt modelId="{020B640A-BBEA-491B-8BAE-4DC80E47B367}" type="pres">
      <dgm:prSet presAssocID="{C81FD844-DE25-455B-B2F6-B91825B41FF5}" presName="sibTrans" presStyleLbl="sibTrans2D1" presStyleIdx="3" presStyleCnt="6" custLinFactNeighborX="14010" custLinFactNeighborY="1245"/>
      <dgm:spPr/>
    </dgm:pt>
    <dgm:pt modelId="{8CC5AB33-3151-47B3-8029-F906714BDC99}" type="pres">
      <dgm:prSet presAssocID="{C81FD844-DE25-455B-B2F6-B91825B41FF5}" presName="connectorText" presStyleLbl="sibTrans2D1" presStyleIdx="3" presStyleCnt="6"/>
      <dgm:spPr/>
    </dgm:pt>
    <dgm:pt modelId="{78E89769-321B-4EA1-AD3B-B540E4B6A6C6}" type="pres">
      <dgm:prSet presAssocID="{13F8C189-76F2-40EC-BF60-9EA340E33C54}" presName="node" presStyleLbl="node1" presStyleIdx="4" presStyleCnt="7">
        <dgm:presLayoutVars>
          <dgm:bulletEnabled val="1"/>
        </dgm:presLayoutVars>
      </dgm:prSet>
      <dgm:spPr/>
    </dgm:pt>
    <dgm:pt modelId="{D96A826A-9EC0-4F44-84DE-342FBF910976}" type="pres">
      <dgm:prSet presAssocID="{E90060A5-3F86-4637-BD04-CA0119290AB2}" presName="sibTrans" presStyleLbl="sibTrans2D1" presStyleIdx="4" presStyleCnt="6"/>
      <dgm:spPr/>
    </dgm:pt>
    <dgm:pt modelId="{873C6522-4B7A-4C79-8B72-7DFC2092C201}" type="pres">
      <dgm:prSet presAssocID="{E90060A5-3F86-4637-BD04-CA0119290AB2}" presName="connectorText" presStyleLbl="sibTrans2D1" presStyleIdx="4" presStyleCnt="6"/>
      <dgm:spPr/>
    </dgm:pt>
    <dgm:pt modelId="{48D75B07-11D5-40DE-84F0-14BD64159FF1}" type="pres">
      <dgm:prSet presAssocID="{8652960F-4AD0-49F6-A0D4-CB50FED683A7}" presName="node" presStyleLbl="node1" presStyleIdx="5" presStyleCnt="7">
        <dgm:presLayoutVars>
          <dgm:bulletEnabled val="1"/>
        </dgm:presLayoutVars>
      </dgm:prSet>
      <dgm:spPr/>
    </dgm:pt>
    <dgm:pt modelId="{E83FE8BB-CA4B-4557-9421-899E9BDC667F}" type="pres">
      <dgm:prSet presAssocID="{30D7B502-60CF-41BF-9012-0AF000A4EBDD}" presName="sibTrans" presStyleLbl="sibTrans2D1" presStyleIdx="5" presStyleCnt="6"/>
      <dgm:spPr/>
    </dgm:pt>
    <dgm:pt modelId="{8B589D98-CD95-45A4-ABCF-9274383A158C}" type="pres">
      <dgm:prSet presAssocID="{30D7B502-60CF-41BF-9012-0AF000A4EBDD}" presName="connectorText" presStyleLbl="sibTrans2D1" presStyleIdx="5" presStyleCnt="6"/>
      <dgm:spPr/>
    </dgm:pt>
    <dgm:pt modelId="{8B40AD44-FC75-47E1-9260-F6581C800532}" type="pres">
      <dgm:prSet presAssocID="{04D7F387-259A-45D3-9BC7-7ED3E3C12F3F}" presName="node" presStyleLbl="node1" presStyleIdx="6" presStyleCnt="7">
        <dgm:presLayoutVars>
          <dgm:bulletEnabled val="1"/>
        </dgm:presLayoutVars>
      </dgm:prSet>
      <dgm:spPr/>
    </dgm:pt>
  </dgm:ptLst>
  <dgm:cxnLst>
    <dgm:cxn modelId="{C2AC5201-0E22-49E1-9DC4-95E1EDC9487B}" type="presOf" srcId="{76FA6E31-A2E4-40B5-A748-DB095F2B9764}" destId="{0435AE6F-88CC-4AA5-8198-B4B7A626CA54}" srcOrd="0" destOrd="0" presId="urn:microsoft.com/office/officeart/2005/8/layout/process2"/>
    <dgm:cxn modelId="{9BC4AA0F-91C9-4C0F-8CEF-551D8009424D}" srcId="{76FA6E31-A2E4-40B5-A748-DB095F2B9764}" destId="{04D7F387-259A-45D3-9BC7-7ED3E3C12F3F}" srcOrd="6" destOrd="0" parTransId="{37B06D9C-02F3-4446-A5F3-8D5BB023EBA8}" sibTransId="{F0529F51-2DF7-45E5-A16B-737069D1B0BD}"/>
    <dgm:cxn modelId="{1CD1B818-C1DC-47CD-96CC-44D92E2E67A2}" type="presOf" srcId="{85882B2A-4BBB-44CB-A1E8-E99AC6EAB7BB}" destId="{B0BBCE2D-CE1D-4CB7-BB1F-810A1A7102D8}" srcOrd="1" destOrd="0" presId="urn:microsoft.com/office/officeart/2005/8/layout/process2"/>
    <dgm:cxn modelId="{BA89FE2F-AE9D-4812-BE20-74517D9A693F}" srcId="{76FA6E31-A2E4-40B5-A748-DB095F2B9764}" destId="{13F8C189-76F2-40EC-BF60-9EA340E33C54}" srcOrd="4" destOrd="0" parTransId="{32123F50-8007-468A-9D94-BFF72D26F530}" sibTransId="{E90060A5-3F86-4637-BD04-CA0119290AB2}"/>
    <dgm:cxn modelId="{ECBA7030-EEB9-44A8-9A81-E37AC2B533D1}" type="presOf" srcId="{4AE7B0C3-0B61-44FA-8157-1EE7360428F4}" destId="{4C16BD3B-6B46-4E96-B06A-BFEF2FE70162}" srcOrd="0" destOrd="0" presId="urn:microsoft.com/office/officeart/2005/8/layout/process2"/>
    <dgm:cxn modelId="{300A5E32-8015-4FC1-B044-7D028CA5C320}" srcId="{76FA6E31-A2E4-40B5-A748-DB095F2B9764}" destId="{4AE7B0C3-0B61-44FA-8157-1EE7360428F4}" srcOrd="3" destOrd="0" parTransId="{2F9CEDA0-B092-4526-A978-94D2DCE43A80}" sibTransId="{C81FD844-DE25-455B-B2F6-B91825B41FF5}"/>
    <dgm:cxn modelId="{E8B7C637-FAC8-4E9E-8F89-BD323BB05FFA}" type="presOf" srcId="{8C0C64F4-6A17-4695-9E39-19E5F9E667E8}" destId="{E1609673-460A-4FFF-8B34-C358F3DE8288}" srcOrd="0" destOrd="0" presId="urn:microsoft.com/office/officeart/2005/8/layout/process2"/>
    <dgm:cxn modelId="{AF19003A-0EC7-4A8B-8576-42C0A24FC7FA}" type="presOf" srcId="{0B7B5EED-4244-4DE6-AEE3-B8BCB2512E78}" destId="{51564E1F-DAE2-4979-8C4E-7F158A522A9E}" srcOrd="0" destOrd="0" presId="urn:microsoft.com/office/officeart/2005/8/layout/process2"/>
    <dgm:cxn modelId="{A27ADA5C-E9A0-4965-B699-6F34CBD12AB3}" type="presOf" srcId="{681FE9F1-B362-42FB-8A33-991238EE079C}" destId="{A7A797FF-B9D3-48B5-9D58-189A8611D884}" srcOrd="0" destOrd="0" presId="urn:microsoft.com/office/officeart/2005/8/layout/process2"/>
    <dgm:cxn modelId="{DBB8CE65-A974-42BA-8272-7B07F72F1CCF}" type="presOf" srcId="{E90060A5-3F86-4637-BD04-CA0119290AB2}" destId="{873C6522-4B7A-4C79-8B72-7DFC2092C201}" srcOrd="1" destOrd="0" presId="urn:microsoft.com/office/officeart/2005/8/layout/process2"/>
    <dgm:cxn modelId="{9FD9D64F-4305-41DA-86E0-4E57847CB9F0}" type="presOf" srcId="{0B7B5EED-4244-4DE6-AEE3-B8BCB2512E78}" destId="{E6B080B1-928F-4229-B937-79E5F3BC5419}" srcOrd="1" destOrd="0" presId="urn:microsoft.com/office/officeart/2005/8/layout/process2"/>
    <dgm:cxn modelId="{7B31CC50-0207-481D-9D48-7796EF856BDA}" type="presOf" srcId="{13F8C189-76F2-40EC-BF60-9EA340E33C54}" destId="{78E89769-321B-4EA1-AD3B-B540E4B6A6C6}" srcOrd="0" destOrd="0" presId="urn:microsoft.com/office/officeart/2005/8/layout/process2"/>
    <dgm:cxn modelId="{7961DC51-1499-432A-A4C1-DBE2203D84A1}" type="presOf" srcId="{A2EC5596-2264-419E-93E8-858CFB97EF7D}" destId="{CCB763D2-C573-407B-B5EE-744A4590FCE8}" srcOrd="0" destOrd="0" presId="urn:microsoft.com/office/officeart/2005/8/layout/process2"/>
    <dgm:cxn modelId="{BD376754-F9FF-43F6-BE35-98978EB33635}" type="presOf" srcId="{04D7F387-259A-45D3-9BC7-7ED3E3C12F3F}" destId="{8B40AD44-FC75-47E1-9260-F6581C800532}" srcOrd="0" destOrd="0" presId="urn:microsoft.com/office/officeart/2005/8/layout/process2"/>
    <dgm:cxn modelId="{E06A7283-A338-4734-89A8-FE47D5B9AB41}" type="presOf" srcId="{E90060A5-3F86-4637-BD04-CA0119290AB2}" destId="{D96A826A-9EC0-4F44-84DE-342FBF910976}" srcOrd="0" destOrd="0" presId="urn:microsoft.com/office/officeart/2005/8/layout/process2"/>
    <dgm:cxn modelId="{A62B968B-4504-476A-A8A3-15828E53ABA0}" srcId="{76FA6E31-A2E4-40B5-A748-DB095F2B9764}" destId="{681FE9F1-B362-42FB-8A33-991238EE079C}" srcOrd="0" destOrd="0" parTransId="{70F96E6A-BB6B-4691-94C6-A890B550D733}" sibTransId="{85882B2A-4BBB-44CB-A1E8-E99AC6EAB7BB}"/>
    <dgm:cxn modelId="{D383868D-1CB5-4DAF-B4FF-BF199AE32DCF}" type="presOf" srcId="{30D7B502-60CF-41BF-9012-0AF000A4EBDD}" destId="{E83FE8BB-CA4B-4557-9421-899E9BDC667F}" srcOrd="0" destOrd="0" presId="urn:microsoft.com/office/officeart/2005/8/layout/process2"/>
    <dgm:cxn modelId="{337D9F9F-B0F4-4965-8BEF-ABF1D1B11048}" srcId="{76FA6E31-A2E4-40B5-A748-DB095F2B9764}" destId="{A2EC5596-2264-419E-93E8-858CFB97EF7D}" srcOrd="1" destOrd="0" parTransId="{039DBA6C-C18C-4402-BC19-029D626D816E}" sibTransId="{0B7B5EED-4244-4DE6-AEE3-B8BCB2512E78}"/>
    <dgm:cxn modelId="{142941B0-2C72-4159-ACC0-8CB44B8C47C1}" srcId="{76FA6E31-A2E4-40B5-A748-DB095F2B9764}" destId="{8C0C64F4-6A17-4695-9E39-19E5F9E667E8}" srcOrd="2" destOrd="0" parTransId="{1CCC8E6C-109D-4CDD-AFC6-FE864CE455B2}" sibTransId="{119C0B1A-39A7-4DE7-A359-3E3DD4E62B2C}"/>
    <dgm:cxn modelId="{0BEC68BB-A11B-4FF6-9888-95F066B3B443}" type="presOf" srcId="{30D7B502-60CF-41BF-9012-0AF000A4EBDD}" destId="{8B589D98-CD95-45A4-ABCF-9274383A158C}" srcOrd="1" destOrd="0" presId="urn:microsoft.com/office/officeart/2005/8/layout/process2"/>
    <dgm:cxn modelId="{262C9AC0-9ECE-49AC-A6B7-FDCFA06AC9FC}" type="presOf" srcId="{85882B2A-4BBB-44CB-A1E8-E99AC6EAB7BB}" destId="{E89A8C57-A008-4565-9BB1-9E4561744939}" srcOrd="0" destOrd="0" presId="urn:microsoft.com/office/officeart/2005/8/layout/process2"/>
    <dgm:cxn modelId="{0980D7C2-A86C-4767-B3EA-3161F32B5371}" srcId="{76FA6E31-A2E4-40B5-A748-DB095F2B9764}" destId="{8652960F-4AD0-49F6-A0D4-CB50FED683A7}" srcOrd="5" destOrd="0" parTransId="{E3E6126A-419C-47AB-BB92-7CC2C6AA8793}" sibTransId="{30D7B502-60CF-41BF-9012-0AF000A4EBDD}"/>
    <dgm:cxn modelId="{2C88CCD1-D93E-4C8A-AC81-E4DD985D3D5B}" type="presOf" srcId="{C81FD844-DE25-455B-B2F6-B91825B41FF5}" destId="{8CC5AB33-3151-47B3-8029-F906714BDC99}" srcOrd="1" destOrd="0" presId="urn:microsoft.com/office/officeart/2005/8/layout/process2"/>
    <dgm:cxn modelId="{2C5927D5-CCE6-4EA3-ADD5-D0E6C773A49C}" type="presOf" srcId="{119C0B1A-39A7-4DE7-A359-3E3DD4E62B2C}" destId="{4B34C72F-74D7-4A27-A3DA-12D9AA377E02}" srcOrd="1" destOrd="0" presId="urn:microsoft.com/office/officeart/2005/8/layout/process2"/>
    <dgm:cxn modelId="{96AF94E4-99EE-403A-96E9-486B9FB255A8}" type="presOf" srcId="{8652960F-4AD0-49F6-A0D4-CB50FED683A7}" destId="{48D75B07-11D5-40DE-84F0-14BD64159FF1}" srcOrd="0" destOrd="0" presId="urn:microsoft.com/office/officeart/2005/8/layout/process2"/>
    <dgm:cxn modelId="{7AA0B8F1-1194-4CC4-9272-629A2A26F89F}" type="presOf" srcId="{C81FD844-DE25-455B-B2F6-B91825B41FF5}" destId="{020B640A-BBEA-491B-8BAE-4DC80E47B367}" srcOrd="0" destOrd="0" presId="urn:microsoft.com/office/officeart/2005/8/layout/process2"/>
    <dgm:cxn modelId="{158A83FE-EFC6-4E55-A9D4-28F0009C6692}" type="presOf" srcId="{119C0B1A-39A7-4DE7-A359-3E3DD4E62B2C}" destId="{A7EBF9F7-2928-4117-A4A0-60131E44A95B}" srcOrd="0" destOrd="0" presId="urn:microsoft.com/office/officeart/2005/8/layout/process2"/>
    <dgm:cxn modelId="{B8D8718B-7FE8-4CF8-85EA-72AA17A00CE4}" type="presParOf" srcId="{0435AE6F-88CC-4AA5-8198-B4B7A626CA54}" destId="{A7A797FF-B9D3-48B5-9D58-189A8611D884}" srcOrd="0" destOrd="0" presId="urn:microsoft.com/office/officeart/2005/8/layout/process2"/>
    <dgm:cxn modelId="{F90FAA4F-7B32-456A-A6C4-CB914C71617E}" type="presParOf" srcId="{0435AE6F-88CC-4AA5-8198-B4B7A626CA54}" destId="{E89A8C57-A008-4565-9BB1-9E4561744939}" srcOrd="1" destOrd="0" presId="urn:microsoft.com/office/officeart/2005/8/layout/process2"/>
    <dgm:cxn modelId="{4052D163-F66D-41B7-832A-A635CDE7C08E}" type="presParOf" srcId="{E89A8C57-A008-4565-9BB1-9E4561744939}" destId="{B0BBCE2D-CE1D-4CB7-BB1F-810A1A7102D8}" srcOrd="0" destOrd="0" presId="urn:microsoft.com/office/officeart/2005/8/layout/process2"/>
    <dgm:cxn modelId="{AD4E6BE2-10B4-406F-98EE-698025B82BC1}" type="presParOf" srcId="{0435AE6F-88CC-4AA5-8198-B4B7A626CA54}" destId="{CCB763D2-C573-407B-B5EE-744A4590FCE8}" srcOrd="2" destOrd="0" presId="urn:microsoft.com/office/officeart/2005/8/layout/process2"/>
    <dgm:cxn modelId="{89232ABA-4DCD-4703-B536-F377DD8BD8D3}" type="presParOf" srcId="{0435AE6F-88CC-4AA5-8198-B4B7A626CA54}" destId="{51564E1F-DAE2-4979-8C4E-7F158A522A9E}" srcOrd="3" destOrd="0" presId="urn:microsoft.com/office/officeart/2005/8/layout/process2"/>
    <dgm:cxn modelId="{092F6238-6863-4FF0-B719-58F93479720B}" type="presParOf" srcId="{51564E1F-DAE2-4979-8C4E-7F158A522A9E}" destId="{E6B080B1-928F-4229-B937-79E5F3BC5419}" srcOrd="0" destOrd="0" presId="urn:microsoft.com/office/officeart/2005/8/layout/process2"/>
    <dgm:cxn modelId="{767C8B68-AEE9-4F75-925D-AC1035836C63}" type="presParOf" srcId="{0435AE6F-88CC-4AA5-8198-B4B7A626CA54}" destId="{E1609673-460A-4FFF-8B34-C358F3DE8288}" srcOrd="4" destOrd="0" presId="urn:microsoft.com/office/officeart/2005/8/layout/process2"/>
    <dgm:cxn modelId="{94E4CF3C-F739-492A-98D1-AB2E57536066}" type="presParOf" srcId="{0435AE6F-88CC-4AA5-8198-B4B7A626CA54}" destId="{A7EBF9F7-2928-4117-A4A0-60131E44A95B}" srcOrd="5" destOrd="0" presId="urn:microsoft.com/office/officeart/2005/8/layout/process2"/>
    <dgm:cxn modelId="{E82C7029-CF20-4B5C-8E0B-58F59DA37C1A}" type="presParOf" srcId="{A7EBF9F7-2928-4117-A4A0-60131E44A95B}" destId="{4B34C72F-74D7-4A27-A3DA-12D9AA377E02}" srcOrd="0" destOrd="0" presId="urn:microsoft.com/office/officeart/2005/8/layout/process2"/>
    <dgm:cxn modelId="{A7661EBD-2B2B-4706-B641-643FC640EAE2}" type="presParOf" srcId="{0435AE6F-88CC-4AA5-8198-B4B7A626CA54}" destId="{4C16BD3B-6B46-4E96-B06A-BFEF2FE70162}" srcOrd="6" destOrd="0" presId="urn:microsoft.com/office/officeart/2005/8/layout/process2"/>
    <dgm:cxn modelId="{FBD4C697-33A2-4A91-8ACA-93CA093D3DB2}" type="presParOf" srcId="{0435AE6F-88CC-4AA5-8198-B4B7A626CA54}" destId="{020B640A-BBEA-491B-8BAE-4DC80E47B367}" srcOrd="7" destOrd="0" presId="urn:microsoft.com/office/officeart/2005/8/layout/process2"/>
    <dgm:cxn modelId="{5BE8DA14-61DA-47AC-98A6-4BA10F0CCC0F}" type="presParOf" srcId="{020B640A-BBEA-491B-8BAE-4DC80E47B367}" destId="{8CC5AB33-3151-47B3-8029-F906714BDC99}" srcOrd="0" destOrd="0" presId="urn:microsoft.com/office/officeart/2005/8/layout/process2"/>
    <dgm:cxn modelId="{646AE4FA-8DF1-4928-B05E-0C8D9204EDF0}" type="presParOf" srcId="{0435AE6F-88CC-4AA5-8198-B4B7A626CA54}" destId="{78E89769-321B-4EA1-AD3B-B540E4B6A6C6}" srcOrd="8" destOrd="0" presId="urn:microsoft.com/office/officeart/2005/8/layout/process2"/>
    <dgm:cxn modelId="{7360C08A-43D8-418C-B23F-AD77F1B597AD}" type="presParOf" srcId="{0435AE6F-88CC-4AA5-8198-B4B7A626CA54}" destId="{D96A826A-9EC0-4F44-84DE-342FBF910976}" srcOrd="9" destOrd="0" presId="urn:microsoft.com/office/officeart/2005/8/layout/process2"/>
    <dgm:cxn modelId="{AA4DD645-EB4E-4F4F-8C8A-7F298FC971FA}" type="presParOf" srcId="{D96A826A-9EC0-4F44-84DE-342FBF910976}" destId="{873C6522-4B7A-4C79-8B72-7DFC2092C201}" srcOrd="0" destOrd="0" presId="urn:microsoft.com/office/officeart/2005/8/layout/process2"/>
    <dgm:cxn modelId="{1525D547-8AD9-4FCC-8DB7-7C99BFCAC36A}" type="presParOf" srcId="{0435AE6F-88CC-4AA5-8198-B4B7A626CA54}" destId="{48D75B07-11D5-40DE-84F0-14BD64159FF1}" srcOrd="10" destOrd="0" presId="urn:microsoft.com/office/officeart/2005/8/layout/process2"/>
    <dgm:cxn modelId="{A06C4E6D-E1D1-482D-B0BC-A04BAFB4158C}" type="presParOf" srcId="{0435AE6F-88CC-4AA5-8198-B4B7A626CA54}" destId="{E83FE8BB-CA4B-4557-9421-899E9BDC667F}" srcOrd="11" destOrd="0" presId="urn:microsoft.com/office/officeart/2005/8/layout/process2"/>
    <dgm:cxn modelId="{7BBB3B06-359E-4B19-BB6E-9A5FC7345117}" type="presParOf" srcId="{E83FE8BB-CA4B-4557-9421-899E9BDC667F}" destId="{8B589D98-CD95-45A4-ABCF-9274383A158C}" srcOrd="0" destOrd="0" presId="urn:microsoft.com/office/officeart/2005/8/layout/process2"/>
    <dgm:cxn modelId="{AF409128-B11C-4BF9-A14E-82D8B9BAC9D7}" type="presParOf" srcId="{0435AE6F-88CC-4AA5-8198-B4B7A626CA54}" destId="{8B40AD44-FC75-47E1-9260-F6581C800532}" srcOrd="1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A93E9D-AF37-4EDE-9781-F0C48FD9F31B}" type="doc">
      <dgm:prSet loTypeId="urn:microsoft.com/office/officeart/2005/8/layout/process2" loCatId="process" qsTypeId="urn:microsoft.com/office/officeart/2005/8/quickstyle/simple1" qsCatId="simple" csTypeId="urn:microsoft.com/office/officeart/2005/8/colors/colorful5" csCatId="colorful" phldr="1"/>
      <dgm:spPr/>
    </dgm:pt>
    <dgm:pt modelId="{653AF172-FB2B-44EB-8E80-99DCFB671F11}">
      <dgm:prSet phldrT="[Text]"/>
      <dgm:spPr/>
      <dgm:t>
        <a:bodyPr/>
        <a:lstStyle/>
        <a:p>
          <a:r>
            <a:rPr lang="en-US" dirty="0"/>
            <a:t>Luliconazole</a:t>
          </a:r>
        </a:p>
      </dgm:t>
    </dgm:pt>
    <dgm:pt modelId="{676BEE51-1809-4714-92BB-0872010E057E}" type="parTrans" cxnId="{A2B662A1-C322-4BF7-AEC6-CE651B8711CE}">
      <dgm:prSet/>
      <dgm:spPr/>
      <dgm:t>
        <a:bodyPr/>
        <a:lstStyle/>
        <a:p>
          <a:endParaRPr lang="en-US"/>
        </a:p>
      </dgm:t>
    </dgm:pt>
    <dgm:pt modelId="{E82AAA06-B604-4F74-9C15-D3F30735C7EE}" type="sibTrans" cxnId="{A2B662A1-C322-4BF7-AEC6-CE651B8711CE}">
      <dgm:prSet/>
      <dgm:spPr/>
      <dgm:t>
        <a:bodyPr/>
        <a:lstStyle/>
        <a:p>
          <a:endParaRPr lang="en-US"/>
        </a:p>
      </dgm:t>
    </dgm:pt>
    <dgm:pt modelId="{BB47779F-18B2-4EC6-991C-B900ED7A7199}">
      <dgm:prSet phldrT="[Text]"/>
      <dgm:spPr/>
      <dgm:t>
        <a:bodyPr/>
        <a:lstStyle/>
        <a:p>
          <a:r>
            <a:rPr lang="en-US" dirty="0"/>
            <a:t>14 </a:t>
          </a:r>
          <a:r>
            <a:rPr lang="el-GR" dirty="0">
              <a:latin typeface="Times New Roman" panose="02020603050405020304" pitchFamily="18" charset="0"/>
              <a:cs typeface="Times New Roman" panose="02020603050405020304" pitchFamily="18" charset="0"/>
            </a:rPr>
            <a:t>α</a:t>
          </a:r>
          <a:r>
            <a:rPr lang="en-US" dirty="0">
              <a:latin typeface="Times New Roman" panose="02020603050405020304" pitchFamily="18" charset="0"/>
              <a:cs typeface="Times New Roman" panose="02020603050405020304" pitchFamily="18" charset="0"/>
            </a:rPr>
            <a:t> demethylase</a:t>
          </a:r>
          <a:endParaRPr lang="en-US" dirty="0"/>
        </a:p>
      </dgm:t>
    </dgm:pt>
    <dgm:pt modelId="{75E0EB7E-C2DC-45B5-A561-B4B008270F3E}" type="parTrans" cxnId="{FD344AF3-375B-44BF-A5EC-35E9D5A6FB7B}">
      <dgm:prSet/>
      <dgm:spPr/>
      <dgm:t>
        <a:bodyPr/>
        <a:lstStyle/>
        <a:p>
          <a:endParaRPr lang="en-US"/>
        </a:p>
      </dgm:t>
    </dgm:pt>
    <dgm:pt modelId="{29A3A090-27A4-4CC8-97D5-8002D9BB9428}" type="sibTrans" cxnId="{FD344AF3-375B-44BF-A5EC-35E9D5A6FB7B}">
      <dgm:prSet/>
      <dgm:spPr/>
      <dgm:t>
        <a:bodyPr/>
        <a:lstStyle/>
        <a:p>
          <a:endParaRPr lang="en-US"/>
        </a:p>
      </dgm:t>
    </dgm:pt>
    <dgm:pt modelId="{493F2788-CB8E-4609-812B-8A7756CE9D54}" type="pres">
      <dgm:prSet presAssocID="{10A93E9D-AF37-4EDE-9781-F0C48FD9F31B}" presName="linearFlow" presStyleCnt="0">
        <dgm:presLayoutVars>
          <dgm:resizeHandles val="exact"/>
        </dgm:presLayoutVars>
      </dgm:prSet>
      <dgm:spPr/>
    </dgm:pt>
    <dgm:pt modelId="{7F780530-9199-4784-956A-50EC69E72E12}" type="pres">
      <dgm:prSet presAssocID="{653AF172-FB2B-44EB-8E80-99DCFB671F11}" presName="node" presStyleLbl="node1" presStyleIdx="0" presStyleCnt="2">
        <dgm:presLayoutVars>
          <dgm:bulletEnabled val="1"/>
        </dgm:presLayoutVars>
      </dgm:prSet>
      <dgm:spPr/>
    </dgm:pt>
    <dgm:pt modelId="{3A0E99BB-F6CA-4FB1-90CF-18DCBCAA2DC5}" type="pres">
      <dgm:prSet presAssocID="{E82AAA06-B604-4F74-9C15-D3F30735C7EE}" presName="sibTrans" presStyleLbl="sibTrans2D1" presStyleIdx="0" presStyleCnt="1"/>
      <dgm:spPr/>
    </dgm:pt>
    <dgm:pt modelId="{A0B0F4D6-53F8-4C87-924B-56371D83839B}" type="pres">
      <dgm:prSet presAssocID="{E82AAA06-B604-4F74-9C15-D3F30735C7EE}" presName="connectorText" presStyleLbl="sibTrans2D1" presStyleIdx="0" presStyleCnt="1"/>
      <dgm:spPr/>
    </dgm:pt>
    <dgm:pt modelId="{F655AF00-F8C6-4892-A34B-5F4706FA0EAB}" type="pres">
      <dgm:prSet presAssocID="{BB47779F-18B2-4EC6-991C-B900ED7A7199}" presName="node" presStyleLbl="node1" presStyleIdx="1" presStyleCnt="2">
        <dgm:presLayoutVars>
          <dgm:bulletEnabled val="1"/>
        </dgm:presLayoutVars>
      </dgm:prSet>
      <dgm:spPr/>
    </dgm:pt>
  </dgm:ptLst>
  <dgm:cxnLst>
    <dgm:cxn modelId="{4C2D553F-0949-4250-94BE-958C5754D6AC}" type="presOf" srcId="{10A93E9D-AF37-4EDE-9781-F0C48FD9F31B}" destId="{493F2788-CB8E-4609-812B-8A7756CE9D54}" srcOrd="0" destOrd="0" presId="urn:microsoft.com/office/officeart/2005/8/layout/process2"/>
    <dgm:cxn modelId="{60912B48-F23A-483C-BCC7-9B46D14F5776}" type="presOf" srcId="{BB47779F-18B2-4EC6-991C-B900ED7A7199}" destId="{F655AF00-F8C6-4892-A34B-5F4706FA0EAB}" srcOrd="0" destOrd="0" presId="urn:microsoft.com/office/officeart/2005/8/layout/process2"/>
    <dgm:cxn modelId="{56558E6B-8CE7-4379-98E8-147A7BD9E318}" type="presOf" srcId="{653AF172-FB2B-44EB-8E80-99DCFB671F11}" destId="{7F780530-9199-4784-956A-50EC69E72E12}" srcOrd="0" destOrd="0" presId="urn:microsoft.com/office/officeart/2005/8/layout/process2"/>
    <dgm:cxn modelId="{D4E5B37D-3DEC-414F-ABDD-B73687DFCB1A}" type="presOf" srcId="{E82AAA06-B604-4F74-9C15-D3F30735C7EE}" destId="{3A0E99BB-F6CA-4FB1-90CF-18DCBCAA2DC5}" srcOrd="0" destOrd="0" presId="urn:microsoft.com/office/officeart/2005/8/layout/process2"/>
    <dgm:cxn modelId="{A2B662A1-C322-4BF7-AEC6-CE651B8711CE}" srcId="{10A93E9D-AF37-4EDE-9781-F0C48FD9F31B}" destId="{653AF172-FB2B-44EB-8E80-99DCFB671F11}" srcOrd="0" destOrd="0" parTransId="{676BEE51-1809-4714-92BB-0872010E057E}" sibTransId="{E82AAA06-B604-4F74-9C15-D3F30735C7EE}"/>
    <dgm:cxn modelId="{A0D573D0-5F04-40AE-8CBD-A549E0F0ECA2}" type="presOf" srcId="{E82AAA06-B604-4F74-9C15-D3F30735C7EE}" destId="{A0B0F4D6-53F8-4C87-924B-56371D83839B}" srcOrd="1" destOrd="0" presId="urn:microsoft.com/office/officeart/2005/8/layout/process2"/>
    <dgm:cxn modelId="{FD344AF3-375B-44BF-A5EC-35E9D5A6FB7B}" srcId="{10A93E9D-AF37-4EDE-9781-F0C48FD9F31B}" destId="{BB47779F-18B2-4EC6-991C-B900ED7A7199}" srcOrd="1" destOrd="0" parTransId="{75E0EB7E-C2DC-45B5-A561-B4B008270F3E}" sibTransId="{29A3A090-27A4-4CC8-97D5-8002D9BB9428}"/>
    <dgm:cxn modelId="{FF9D73BB-C551-4103-B06E-0DE8D63F0CC9}" type="presParOf" srcId="{493F2788-CB8E-4609-812B-8A7756CE9D54}" destId="{7F780530-9199-4784-956A-50EC69E72E12}" srcOrd="0" destOrd="0" presId="urn:microsoft.com/office/officeart/2005/8/layout/process2"/>
    <dgm:cxn modelId="{E559E8A9-4FCC-425F-B1A2-0A82AD200B03}" type="presParOf" srcId="{493F2788-CB8E-4609-812B-8A7756CE9D54}" destId="{3A0E99BB-F6CA-4FB1-90CF-18DCBCAA2DC5}" srcOrd="1" destOrd="0" presId="urn:microsoft.com/office/officeart/2005/8/layout/process2"/>
    <dgm:cxn modelId="{F5FAAF96-FBCF-4093-A925-9B54C6C63ECD}" type="presParOf" srcId="{3A0E99BB-F6CA-4FB1-90CF-18DCBCAA2DC5}" destId="{A0B0F4D6-53F8-4C87-924B-56371D83839B}" srcOrd="0" destOrd="0" presId="urn:microsoft.com/office/officeart/2005/8/layout/process2"/>
    <dgm:cxn modelId="{3CE12047-131E-4CE1-B561-593AFB404684}" type="presParOf" srcId="{493F2788-CB8E-4609-812B-8A7756CE9D54}" destId="{F655AF00-F8C6-4892-A34B-5F4706FA0EAB}" srcOrd="2"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FA6E31-A2E4-40B5-A748-DB095F2B9764}" type="doc">
      <dgm:prSet loTypeId="urn:microsoft.com/office/officeart/2005/8/layout/process2" loCatId="process" qsTypeId="urn:microsoft.com/office/officeart/2005/8/quickstyle/simple1" qsCatId="simple" csTypeId="urn:microsoft.com/office/officeart/2005/8/colors/accent1_2" csCatId="accent1" phldr="1"/>
      <dgm:spPr/>
    </dgm:pt>
    <dgm:pt modelId="{681FE9F1-B362-42FB-8A33-991238EE079C}">
      <dgm:prSet phldrT="[Text]" custT="1"/>
      <dgm:spPr>
        <a:noFill/>
      </dgm:spPr>
      <dgm:t>
        <a:bodyPr/>
        <a:lstStyle/>
        <a:p>
          <a:r>
            <a:rPr lang="en-US" sz="1400" b="1" dirty="0">
              <a:solidFill>
                <a:schemeClr val="tx1"/>
              </a:solidFill>
            </a:rPr>
            <a:t>Luliconazole</a:t>
          </a:r>
        </a:p>
      </dgm:t>
    </dgm:pt>
    <dgm:pt modelId="{70F96E6A-BB6B-4691-94C6-A890B550D733}" type="parTrans" cxnId="{A62B968B-4504-476A-A8A3-15828E53ABA0}">
      <dgm:prSet/>
      <dgm:spPr/>
      <dgm:t>
        <a:bodyPr/>
        <a:lstStyle/>
        <a:p>
          <a:endParaRPr lang="en-US"/>
        </a:p>
      </dgm:t>
    </dgm:pt>
    <dgm:pt modelId="{85882B2A-4BBB-44CB-A1E8-E99AC6EAB7BB}" type="sibTrans" cxnId="{A62B968B-4504-476A-A8A3-15828E53ABA0}">
      <dgm:prSet/>
      <dgm:spPr>
        <a:solidFill>
          <a:srgbClr val="00BAAF"/>
        </a:solidFill>
      </dgm:spPr>
      <dgm:t>
        <a:bodyPr/>
        <a:lstStyle/>
        <a:p>
          <a:endParaRPr lang="en-US"/>
        </a:p>
      </dgm:t>
    </dgm:pt>
    <dgm:pt modelId="{A2EC5596-2264-419E-93E8-858CFB97EF7D}">
      <dgm:prSet phldrT="[Text]" custT="1"/>
      <dgm:spPr>
        <a:noFill/>
      </dgm:spPr>
      <dgm:t>
        <a:bodyPr/>
        <a:lstStyle/>
        <a:p>
          <a:r>
            <a:rPr lang="en-US" sz="1400" b="1" dirty="0">
              <a:solidFill>
                <a:schemeClr val="tx1"/>
              </a:solidFill>
            </a:rPr>
            <a:t>Alteration in triglyceride &amp; phospholipid synthesis</a:t>
          </a:r>
        </a:p>
      </dgm:t>
    </dgm:pt>
    <dgm:pt modelId="{039DBA6C-C18C-4402-BC19-029D626D816E}" type="parTrans" cxnId="{337D9F9F-B0F4-4965-8BEF-ABF1D1B11048}">
      <dgm:prSet/>
      <dgm:spPr/>
      <dgm:t>
        <a:bodyPr/>
        <a:lstStyle/>
        <a:p>
          <a:endParaRPr lang="en-US"/>
        </a:p>
      </dgm:t>
    </dgm:pt>
    <dgm:pt modelId="{0B7B5EED-4244-4DE6-AEE3-B8BCB2512E78}" type="sibTrans" cxnId="{337D9F9F-B0F4-4965-8BEF-ABF1D1B11048}">
      <dgm:prSet/>
      <dgm:spPr>
        <a:solidFill>
          <a:srgbClr val="00BAAF"/>
        </a:solidFill>
      </dgm:spPr>
      <dgm:t>
        <a:bodyPr/>
        <a:lstStyle/>
        <a:p>
          <a:endParaRPr lang="en-US"/>
        </a:p>
      </dgm:t>
    </dgm:pt>
    <dgm:pt modelId="{8C0C64F4-6A17-4695-9E39-19E5F9E667E8}">
      <dgm:prSet phldrT="[Text]" custT="1"/>
      <dgm:spPr>
        <a:noFill/>
      </dgm:spPr>
      <dgm:t>
        <a:bodyPr/>
        <a:lstStyle/>
        <a:p>
          <a:r>
            <a:rPr lang="en-US" sz="1400" b="1" dirty="0">
              <a:solidFill>
                <a:schemeClr val="tx1"/>
              </a:solidFill>
            </a:rPr>
            <a:t>Accumulation of toxic levels of H2O within fungal walls</a:t>
          </a:r>
        </a:p>
      </dgm:t>
    </dgm:pt>
    <dgm:pt modelId="{1CCC8E6C-109D-4CDD-AFC6-FE864CE455B2}" type="parTrans" cxnId="{142941B0-2C72-4159-ACC0-8CB44B8C47C1}">
      <dgm:prSet/>
      <dgm:spPr/>
      <dgm:t>
        <a:bodyPr/>
        <a:lstStyle/>
        <a:p>
          <a:endParaRPr lang="en-US"/>
        </a:p>
      </dgm:t>
    </dgm:pt>
    <dgm:pt modelId="{119C0B1A-39A7-4DE7-A359-3E3DD4E62B2C}" type="sibTrans" cxnId="{142941B0-2C72-4159-ACC0-8CB44B8C47C1}">
      <dgm:prSet/>
      <dgm:spPr>
        <a:solidFill>
          <a:srgbClr val="00BAAF"/>
        </a:solidFill>
      </dgm:spPr>
      <dgm:t>
        <a:bodyPr/>
        <a:lstStyle/>
        <a:p>
          <a:endParaRPr lang="en-US"/>
        </a:p>
      </dgm:t>
    </dgm:pt>
    <dgm:pt modelId="{4AE7B0C3-0B61-44FA-8157-1EE7360428F4}">
      <dgm:prSet custT="1"/>
      <dgm:spPr>
        <a:noFill/>
      </dgm:spPr>
      <dgm:t>
        <a:bodyPr/>
        <a:lstStyle/>
        <a:p>
          <a:r>
            <a:rPr lang="en-US" sz="1400" b="1" dirty="0">
              <a:solidFill>
                <a:schemeClr val="tx1"/>
              </a:solidFill>
            </a:rPr>
            <a:t>Deterioration of cell</a:t>
          </a:r>
        </a:p>
      </dgm:t>
    </dgm:pt>
    <dgm:pt modelId="{2F9CEDA0-B092-4526-A978-94D2DCE43A80}" type="parTrans" cxnId="{300A5E32-8015-4FC1-B044-7D028CA5C320}">
      <dgm:prSet/>
      <dgm:spPr/>
      <dgm:t>
        <a:bodyPr/>
        <a:lstStyle/>
        <a:p>
          <a:endParaRPr lang="en-US"/>
        </a:p>
      </dgm:t>
    </dgm:pt>
    <dgm:pt modelId="{C81FD844-DE25-455B-B2F6-B91825B41FF5}" type="sibTrans" cxnId="{300A5E32-8015-4FC1-B044-7D028CA5C320}">
      <dgm:prSet/>
      <dgm:spPr>
        <a:solidFill>
          <a:srgbClr val="00BAAF"/>
        </a:solidFill>
      </dgm:spPr>
      <dgm:t>
        <a:bodyPr/>
        <a:lstStyle/>
        <a:p>
          <a:endParaRPr lang="en-US"/>
        </a:p>
      </dgm:t>
    </dgm:pt>
    <dgm:pt modelId="{13F8C189-76F2-40EC-BF60-9EA340E33C54}">
      <dgm:prSet custT="1"/>
      <dgm:spPr>
        <a:noFill/>
      </dgm:spPr>
      <dgm:t>
        <a:bodyPr/>
        <a:lstStyle/>
        <a:p>
          <a:r>
            <a:rPr lang="en-US" sz="1400" b="1" dirty="0">
              <a:solidFill>
                <a:schemeClr val="tx1"/>
              </a:solidFill>
            </a:rPr>
            <a:t>Cell</a:t>
          </a:r>
          <a:r>
            <a:rPr lang="en-US" sz="1400" b="1" baseline="0" dirty="0">
              <a:solidFill>
                <a:schemeClr val="tx1"/>
              </a:solidFill>
            </a:rPr>
            <a:t> death</a:t>
          </a:r>
          <a:endParaRPr lang="en-US" sz="1400" b="1" dirty="0">
            <a:solidFill>
              <a:schemeClr val="tx1"/>
            </a:solidFill>
          </a:endParaRPr>
        </a:p>
      </dgm:t>
    </dgm:pt>
    <dgm:pt modelId="{32123F50-8007-468A-9D94-BFF72D26F530}" type="parTrans" cxnId="{BA89FE2F-AE9D-4812-BE20-74517D9A693F}">
      <dgm:prSet/>
      <dgm:spPr/>
      <dgm:t>
        <a:bodyPr/>
        <a:lstStyle/>
        <a:p>
          <a:endParaRPr lang="en-US"/>
        </a:p>
      </dgm:t>
    </dgm:pt>
    <dgm:pt modelId="{E90060A5-3F86-4637-BD04-CA0119290AB2}" type="sibTrans" cxnId="{BA89FE2F-AE9D-4812-BE20-74517D9A693F}">
      <dgm:prSet/>
      <dgm:spPr>
        <a:solidFill>
          <a:srgbClr val="00BAAF"/>
        </a:solidFill>
      </dgm:spPr>
      <dgm:t>
        <a:bodyPr/>
        <a:lstStyle/>
        <a:p>
          <a:endParaRPr lang="en-US"/>
        </a:p>
      </dgm:t>
    </dgm:pt>
    <dgm:pt modelId="{0435AE6F-88CC-4AA5-8198-B4B7A626CA54}" type="pres">
      <dgm:prSet presAssocID="{76FA6E31-A2E4-40B5-A748-DB095F2B9764}" presName="linearFlow" presStyleCnt="0">
        <dgm:presLayoutVars>
          <dgm:resizeHandles val="exact"/>
        </dgm:presLayoutVars>
      </dgm:prSet>
      <dgm:spPr/>
    </dgm:pt>
    <dgm:pt modelId="{A7A797FF-B9D3-48B5-9D58-189A8611D884}" type="pres">
      <dgm:prSet presAssocID="{681FE9F1-B362-42FB-8A33-991238EE079C}" presName="node" presStyleLbl="node1" presStyleIdx="0" presStyleCnt="5">
        <dgm:presLayoutVars>
          <dgm:bulletEnabled val="1"/>
        </dgm:presLayoutVars>
      </dgm:prSet>
      <dgm:spPr/>
    </dgm:pt>
    <dgm:pt modelId="{E89A8C57-A008-4565-9BB1-9E4561744939}" type="pres">
      <dgm:prSet presAssocID="{85882B2A-4BBB-44CB-A1E8-E99AC6EAB7BB}" presName="sibTrans" presStyleLbl="sibTrans2D1" presStyleIdx="0" presStyleCnt="4" custLinFactNeighborX="14010" custLinFactNeighborY="1245"/>
      <dgm:spPr/>
    </dgm:pt>
    <dgm:pt modelId="{B0BBCE2D-CE1D-4CB7-BB1F-810A1A7102D8}" type="pres">
      <dgm:prSet presAssocID="{85882B2A-4BBB-44CB-A1E8-E99AC6EAB7BB}" presName="connectorText" presStyleLbl="sibTrans2D1" presStyleIdx="0" presStyleCnt="4"/>
      <dgm:spPr/>
    </dgm:pt>
    <dgm:pt modelId="{CCB763D2-C573-407B-B5EE-744A4590FCE8}" type="pres">
      <dgm:prSet presAssocID="{A2EC5596-2264-419E-93E8-858CFB97EF7D}" presName="node" presStyleLbl="node1" presStyleIdx="1" presStyleCnt="5" custScaleX="170077">
        <dgm:presLayoutVars>
          <dgm:bulletEnabled val="1"/>
        </dgm:presLayoutVars>
      </dgm:prSet>
      <dgm:spPr/>
    </dgm:pt>
    <dgm:pt modelId="{51564E1F-DAE2-4979-8C4E-7F158A522A9E}" type="pres">
      <dgm:prSet presAssocID="{0B7B5EED-4244-4DE6-AEE3-B8BCB2512E78}" presName="sibTrans" presStyleLbl="sibTrans2D1" presStyleIdx="1" presStyleCnt="4" custLinFactNeighborX="14010" custLinFactNeighborY="1245"/>
      <dgm:spPr/>
    </dgm:pt>
    <dgm:pt modelId="{E6B080B1-928F-4229-B937-79E5F3BC5419}" type="pres">
      <dgm:prSet presAssocID="{0B7B5EED-4244-4DE6-AEE3-B8BCB2512E78}" presName="connectorText" presStyleLbl="sibTrans2D1" presStyleIdx="1" presStyleCnt="4"/>
      <dgm:spPr/>
    </dgm:pt>
    <dgm:pt modelId="{E1609673-460A-4FFF-8B34-C358F3DE8288}" type="pres">
      <dgm:prSet presAssocID="{8C0C64F4-6A17-4695-9E39-19E5F9E667E8}" presName="node" presStyleLbl="node1" presStyleIdx="2" presStyleCnt="5" custScaleX="173435">
        <dgm:presLayoutVars>
          <dgm:bulletEnabled val="1"/>
        </dgm:presLayoutVars>
      </dgm:prSet>
      <dgm:spPr/>
    </dgm:pt>
    <dgm:pt modelId="{A7EBF9F7-2928-4117-A4A0-60131E44A95B}" type="pres">
      <dgm:prSet presAssocID="{119C0B1A-39A7-4DE7-A359-3E3DD4E62B2C}" presName="sibTrans" presStyleLbl="sibTrans2D1" presStyleIdx="2" presStyleCnt="4" custLinFactNeighborX="14010" custLinFactNeighborY="1245"/>
      <dgm:spPr/>
    </dgm:pt>
    <dgm:pt modelId="{4B34C72F-74D7-4A27-A3DA-12D9AA377E02}" type="pres">
      <dgm:prSet presAssocID="{119C0B1A-39A7-4DE7-A359-3E3DD4E62B2C}" presName="connectorText" presStyleLbl="sibTrans2D1" presStyleIdx="2" presStyleCnt="4"/>
      <dgm:spPr/>
    </dgm:pt>
    <dgm:pt modelId="{4C16BD3B-6B46-4E96-B06A-BFEF2FE70162}" type="pres">
      <dgm:prSet presAssocID="{4AE7B0C3-0B61-44FA-8157-1EE7360428F4}" presName="node" presStyleLbl="node1" presStyleIdx="3" presStyleCnt="5">
        <dgm:presLayoutVars>
          <dgm:bulletEnabled val="1"/>
        </dgm:presLayoutVars>
      </dgm:prSet>
      <dgm:spPr/>
    </dgm:pt>
    <dgm:pt modelId="{020B640A-BBEA-491B-8BAE-4DC80E47B367}" type="pres">
      <dgm:prSet presAssocID="{C81FD844-DE25-455B-B2F6-B91825B41FF5}" presName="sibTrans" presStyleLbl="sibTrans2D1" presStyleIdx="3" presStyleCnt="4" custLinFactNeighborX="14010" custLinFactNeighborY="1245"/>
      <dgm:spPr/>
    </dgm:pt>
    <dgm:pt modelId="{8CC5AB33-3151-47B3-8029-F906714BDC99}" type="pres">
      <dgm:prSet presAssocID="{C81FD844-DE25-455B-B2F6-B91825B41FF5}" presName="connectorText" presStyleLbl="sibTrans2D1" presStyleIdx="3" presStyleCnt="4"/>
      <dgm:spPr/>
    </dgm:pt>
    <dgm:pt modelId="{78E89769-321B-4EA1-AD3B-B540E4B6A6C6}" type="pres">
      <dgm:prSet presAssocID="{13F8C189-76F2-40EC-BF60-9EA340E33C54}" presName="node" presStyleLbl="node1" presStyleIdx="4" presStyleCnt="5">
        <dgm:presLayoutVars>
          <dgm:bulletEnabled val="1"/>
        </dgm:presLayoutVars>
      </dgm:prSet>
      <dgm:spPr/>
    </dgm:pt>
  </dgm:ptLst>
  <dgm:cxnLst>
    <dgm:cxn modelId="{C2AC5201-0E22-49E1-9DC4-95E1EDC9487B}" type="presOf" srcId="{76FA6E31-A2E4-40B5-A748-DB095F2B9764}" destId="{0435AE6F-88CC-4AA5-8198-B4B7A626CA54}" srcOrd="0" destOrd="0" presId="urn:microsoft.com/office/officeart/2005/8/layout/process2"/>
    <dgm:cxn modelId="{1CD1B818-C1DC-47CD-96CC-44D92E2E67A2}" type="presOf" srcId="{85882B2A-4BBB-44CB-A1E8-E99AC6EAB7BB}" destId="{B0BBCE2D-CE1D-4CB7-BB1F-810A1A7102D8}" srcOrd="1" destOrd="0" presId="urn:microsoft.com/office/officeart/2005/8/layout/process2"/>
    <dgm:cxn modelId="{BA89FE2F-AE9D-4812-BE20-74517D9A693F}" srcId="{76FA6E31-A2E4-40B5-A748-DB095F2B9764}" destId="{13F8C189-76F2-40EC-BF60-9EA340E33C54}" srcOrd="4" destOrd="0" parTransId="{32123F50-8007-468A-9D94-BFF72D26F530}" sibTransId="{E90060A5-3F86-4637-BD04-CA0119290AB2}"/>
    <dgm:cxn modelId="{ECBA7030-EEB9-44A8-9A81-E37AC2B533D1}" type="presOf" srcId="{4AE7B0C3-0B61-44FA-8157-1EE7360428F4}" destId="{4C16BD3B-6B46-4E96-B06A-BFEF2FE70162}" srcOrd="0" destOrd="0" presId="urn:microsoft.com/office/officeart/2005/8/layout/process2"/>
    <dgm:cxn modelId="{300A5E32-8015-4FC1-B044-7D028CA5C320}" srcId="{76FA6E31-A2E4-40B5-A748-DB095F2B9764}" destId="{4AE7B0C3-0B61-44FA-8157-1EE7360428F4}" srcOrd="3" destOrd="0" parTransId="{2F9CEDA0-B092-4526-A978-94D2DCE43A80}" sibTransId="{C81FD844-DE25-455B-B2F6-B91825B41FF5}"/>
    <dgm:cxn modelId="{E8B7C637-FAC8-4E9E-8F89-BD323BB05FFA}" type="presOf" srcId="{8C0C64F4-6A17-4695-9E39-19E5F9E667E8}" destId="{E1609673-460A-4FFF-8B34-C358F3DE8288}" srcOrd="0" destOrd="0" presId="urn:microsoft.com/office/officeart/2005/8/layout/process2"/>
    <dgm:cxn modelId="{AF19003A-0EC7-4A8B-8576-42C0A24FC7FA}" type="presOf" srcId="{0B7B5EED-4244-4DE6-AEE3-B8BCB2512E78}" destId="{51564E1F-DAE2-4979-8C4E-7F158A522A9E}" srcOrd="0" destOrd="0" presId="urn:microsoft.com/office/officeart/2005/8/layout/process2"/>
    <dgm:cxn modelId="{A27ADA5C-E9A0-4965-B699-6F34CBD12AB3}" type="presOf" srcId="{681FE9F1-B362-42FB-8A33-991238EE079C}" destId="{A7A797FF-B9D3-48B5-9D58-189A8611D884}" srcOrd="0" destOrd="0" presId="urn:microsoft.com/office/officeart/2005/8/layout/process2"/>
    <dgm:cxn modelId="{9FD9D64F-4305-41DA-86E0-4E57847CB9F0}" type="presOf" srcId="{0B7B5EED-4244-4DE6-AEE3-B8BCB2512E78}" destId="{E6B080B1-928F-4229-B937-79E5F3BC5419}" srcOrd="1" destOrd="0" presId="urn:microsoft.com/office/officeart/2005/8/layout/process2"/>
    <dgm:cxn modelId="{7B31CC50-0207-481D-9D48-7796EF856BDA}" type="presOf" srcId="{13F8C189-76F2-40EC-BF60-9EA340E33C54}" destId="{78E89769-321B-4EA1-AD3B-B540E4B6A6C6}" srcOrd="0" destOrd="0" presId="urn:microsoft.com/office/officeart/2005/8/layout/process2"/>
    <dgm:cxn modelId="{7961DC51-1499-432A-A4C1-DBE2203D84A1}" type="presOf" srcId="{A2EC5596-2264-419E-93E8-858CFB97EF7D}" destId="{CCB763D2-C573-407B-B5EE-744A4590FCE8}" srcOrd="0" destOrd="0" presId="urn:microsoft.com/office/officeart/2005/8/layout/process2"/>
    <dgm:cxn modelId="{A62B968B-4504-476A-A8A3-15828E53ABA0}" srcId="{76FA6E31-A2E4-40B5-A748-DB095F2B9764}" destId="{681FE9F1-B362-42FB-8A33-991238EE079C}" srcOrd="0" destOrd="0" parTransId="{70F96E6A-BB6B-4691-94C6-A890B550D733}" sibTransId="{85882B2A-4BBB-44CB-A1E8-E99AC6EAB7BB}"/>
    <dgm:cxn modelId="{337D9F9F-B0F4-4965-8BEF-ABF1D1B11048}" srcId="{76FA6E31-A2E4-40B5-A748-DB095F2B9764}" destId="{A2EC5596-2264-419E-93E8-858CFB97EF7D}" srcOrd="1" destOrd="0" parTransId="{039DBA6C-C18C-4402-BC19-029D626D816E}" sibTransId="{0B7B5EED-4244-4DE6-AEE3-B8BCB2512E78}"/>
    <dgm:cxn modelId="{142941B0-2C72-4159-ACC0-8CB44B8C47C1}" srcId="{76FA6E31-A2E4-40B5-A748-DB095F2B9764}" destId="{8C0C64F4-6A17-4695-9E39-19E5F9E667E8}" srcOrd="2" destOrd="0" parTransId="{1CCC8E6C-109D-4CDD-AFC6-FE864CE455B2}" sibTransId="{119C0B1A-39A7-4DE7-A359-3E3DD4E62B2C}"/>
    <dgm:cxn modelId="{262C9AC0-9ECE-49AC-A6B7-FDCFA06AC9FC}" type="presOf" srcId="{85882B2A-4BBB-44CB-A1E8-E99AC6EAB7BB}" destId="{E89A8C57-A008-4565-9BB1-9E4561744939}" srcOrd="0" destOrd="0" presId="urn:microsoft.com/office/officeart/2005/8/layout/process2"/>
    <dgm:cxn modelId="{2C88CCD1-D93E-4C8A-AC81-E4DD985D3D5B}" type="presOf" srcId="{C81FD844-DE25-455B-B2F6-B91825B41FF5}" destId="{8CC5AB33-3151-47B3-8029-F906714BDC99}" srcOrd="1" destOrd="0" presId="urn:microsoft.com/office/officeart/2005/8/layout/process2"/>
    <dgm:cxn modelId="{2C5927D5-CCE6-4EA3-ADD5-D0E6C773A49C}" type="presOf" srcId="{119C0B1A-39A7-4DE7-A359-3E3DD4E62B2C}" destId="{4B34C72F-74D7-4A27-A3DA-12D9AA377E02}" srcOrd="1" destOrd="0" presId="urn:microsoft.com/office/officeart/2005/8/layout/process2"/>
    <dgm:cxn modelId="{7AA0B8F1-1194-4CC4-9272-629A2A26F89F}" type="presOf" srcId="{C81FD844-DE25-455B-B2F6-B91825B41FF5}" destId="{020B640A-BBEA-491B-8BAE-4DC80E47B367}" srcOrd="0" destOrd="0" presId="urn:microsoft.com/office/officeart/2005/8/layout/process2"/>
    <dgm:cxn modelId="{158A83FE-EFC6-4E55-A9D4-28F0009C6692}" type="presOf" srcId="{119C0B1A-39A7-4DE7-A359-3E3DD4E62B2C}" destId="{A7EBF9F7-2928-4117-A4A0-60131E44A95B}" srcOrd="0" destOrd="0" presId="urn:microsoft.com/office/officeart/2005/8/layout/process2"/>
    <dgm:cxn modelId="{B8D8718B-7FE8-4CF8-85EA-72AA17A00CE4}" type="presParOf" srcId="{0435AE6F-88CC-4AA5-8198-B4B7A626CA54}" destId="{A7A797FF-B9D3-48B5-9D58-189A8611D884}" srcOrd="0" destOrd="0" presId="urn:microsoft.com/office/officeart/2005/8/layout/process2"/>
    <dgm:cxn modelId="{F90FAA4F-7B32-456A-A6C4-CB914C71617E}" type="presParOf" srcId="{0435AE6F-88CC-4AA5-8198-B4B7A626CA54}" destId="{E89A8C57-A008-4565-9BB1-9E4561744939}" srcOrd="1" destOrd="0" presId="urn:microsoft.com/office/officeart/2005/8/layout/process2"/>
    <dgm:cxn modelId="{4052D163-F66D-41B7-832A-A635CDE7C08E}" type="presParOf" srcId="{E89A8C57-A008-4565-9BB1-9E4561744939}" destId="{B0BBCE2D-CE1D-4CB7-BB1F-810A1A7102D8}" srcOrd="0" destOrd="0" presId="urn:microsoft.com/office/officeart/2005/8/layout/process2"/>
    <dgm:cxn modelId="{AD4E6BE2-10B4-406F-98EE-698025B82BC1}" type="presParOf" srcId="{0435AE6F-88CC-4AA5-8198-B4B7A626CA54}" destId="{CCB763D2-C573-407B-B5EE-744A4590FCE8}" srcOrd="2" destOrd="0" presId="urn:microsoft.com/office/officeart/2005/8/layout/process2"/>
    <dgm:cxn modelId="{89232ABA-4DCD-4703-B536-F377DD8BD8D3}" type="presParOf" srcId="{0435AE6F-88CC-4AA5-8198-B4B7A626CA54}" destId="{51564E1F-DAE2-4979-8C4E-7F158A522A9E}" srcOrd="3" destOrd="0" presId="urn:microsoft.com/office/officeart/2005/8/layout/process2"/>
    <dgm:cxn modelId="{092F6238-6863-4FF0-B719-58F93479720B}" type="presParOf" srcId="{51564E1F-DAE2-4979-8C4E-7F158A522A9E}" destId="{E6B080B1-928F-4229-B937-79E5F3BC5419}" srcOrd="0" destOrd="0" presId="urn:microsoft.com/office/officeart/2005/8/layout/process2"/>
    <dgm:cxn modelId="{767C8B68-AEE9-4F75-925D-AC1035836C63}" type="presParOf" srcId="{0435AE6F-88CC-4AA5-8198-B4B7A626CA54}" destId="{E1609673-460A-4FFF-8B34-C358F3DE8288}" srcOrd="4" destOrd="0" presId="urn:microsoft.com/office/officeart/2005/8/layout/process2"/>
    <dgm:cxn modelId="{94E4CF3C-F739-492A-98D1-AB2E57536066}" type="presParOf" srcId="{0435AE6F-88CC-4AA5-8198-B4B7A626CA54}" destId="{A7EBF9F7-2928-4117-A4A0-60131E44A95B}" srcOrd="5" destOrd="0" presId="urn:microsoft.com/office/officeart/2005/8/layout/process2"/>
    <dgm:cxn modelId="{E82C7029-CF20-4B5C-8E0B-58F59DA37C1A}" type="presParOf" srcId="{A7EBF9F7-2928-4117-A4A0-60131E44A95B}" destId="{4B34C72F-74D7-4A27-A3DA-12D9AA377E02}" srcOrd="0" destOrd="0" presId="urn:microsoft.com/office/officeart/2005/8/layout/process2"/>
    <dgm:cxn modelId="{A7661EBD-2B2B-4706-B641-643FC640EAE2}" type="presParOf" srcId="{0435AE6F-88CC-4AA5-8198-B4B7A626CA54}" destId="{4C16BD3B-6B46-4E96-B06A-BFEF2FE70162}" srcOrd="6" destOrd="0" presId="urn:microsoft.com/office/officeart/2005/8/layout/process2"/>
    <dgm:cxn modelId="{FBD4C697-33A2-4A91-8ACA-93CA093D3DB2}" type="presParOf" srcId="{0435AE6F-88CC-4AA5-8198-B4B7A626CA54}" destId="{020B640A-BBEA-491B-8BAE-4DC80E47B367}" srcOrd="7" destOrd="0" presId="urn:microsoft.com/office/officeart/2005/8/layout/process2"/>
    <dgm:cxn modelId="{5BE8DA14-61DA-47AC-98A6-4BA10F0CCC0F}" type="presParOf" srcId="{020B640A-BBEA-491B-8BAE-4DC80E47B367}" destId="{8CC5AB33-3151-47B3-8029-F906714BDC99}" srcOrd="0" destOrd="0" presId="urn:microsoft.com/office/officeart/2005/8/layout/process2"/>
    <dgm:cxn modelId="{646AE4FA-8DF1-4928-B05E-0C8D9204EDF0}" type="presParOf" srcId="{0435AE6F-88CC-4AA5-8198-B4B7A626CA54}" destId="{78E89769-321B-4EA1-AD3B-B540E4B6A6C6}" srcOrd="8" destOrd="0" presId="urn:microsoft.com/office/officeart/2005/8/layout/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797FF-B9D3-48B5-9D58-189A8611D884}">
      <dsp:nvSpPr>
        <dsp:cNvPr id="0" name=""/>
        <dsp:cNvSpPr/>
      </dsp:nvSpPr>
      <dsp:spPr>
        <a:xfrm>
          <a:off x="277840" y="2669"/>
          <a:ext cx="1747836" cy="436959"/>
        </a:xfrm>
        <a:prstGeom prst="roundRect">
          <a:avLst>
            <a:gd name="adj" fmla="val 1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Acetyl- CoA</a:t>
          </a:r>
        </a:p>
      </dsp:txBody>
      <dsp:txXfrm>
        <a:off x="290638" y="15467"/>
        <a:ext cx="1722240" cy="411363"/>
      </dsp:txXfrm>
    </dsp:sp>
    <dsp:sp modelId="{E89A8C57-A008-4565-9BB1-9E4561744939}">
      <dsp:nvSpPr>
        <dsp:cNvPr id="0" name=""/>
        <dsp:cNvSpPr/>
      </dsp:nvSpPr>
      <dsp:spPr>
        <a:xfrm rot="5400000">
          <a:off x="1092785" y="453000"/>
          <a:ext cx="163859" cy="196631"/>
        </a:xfrm>
        <a:prstGeom prst="rightArrow">
          <a:avLst>
            <a:gd name="adj1" fmla="val 60000"/>
            <a:gd name="adj2" fmla="val 50000"/>
          </a:avLst>
        </a:prstGeom>
        <a:solidFill>
          <a:srgbClr val="00BAA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1115725" y="469386"/>
        <a:ext cx="117979" cy="114701"/>
      </dsp:txXfrm>
    </dsp:sp>
    <dsp:sp modelId="{CCB763D2-C573-407B-B5EE-744A4590FCE8}">
      <dsp:nvSpPr>
        <dsp:cNvPr id="0" name=""/>
        <dsp:cNvSpPr/>
      </dsp:nvSpPr>
      <dsp:spPr>
        <a:xfrm>
          <a:off x="277840" y="658108"/>
          <a:ext cx="1747836" cy="436959"/>
        </a:xfrm>
        <a:prstGeom prst="roundRect">
          <a:avLst>
            <a:gd name="adj" fmla="val 1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Squalene</a:t>
          </a:r>
        </a:p>
      </dsp:txBody>
      <dsp:txXfrm>
        <a:off x="290638" y="670906"/>
        <a:ext cx="1722240" cy="411363"/>
      </dsp:txXfrm>
    </dsp:sp>
    <dsp:sp modelId="{51564E1F-DAE2-4979-8C4E-7F158A522A9E}">
      <dsp:nvSpPr>
        <dsp:cNvPr id="0" name=""/>
        <dsp:cNvSpPr/>
      </dsp:nvSpPr>
      <dsp:spPr>
        <a:xfrm rot="5400000">
          <a:off x="1092785" y="1108439"/>
          <a:ext cx="163859" cy="196631"/>
        </a:xfrm>
        <a:prstGeom prst="rightArrow">
          <a:avLst>
            <a:gd name="adj1" fmla="val 60000"/>
            <a:gd name="adj2" fmla="val 50000"/>
          </a:avLst>
        </a:prstGeom>
        <a:solidFill>
          <a:srgbClr val="00BAA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1115725" y="1124825"/>
        <a:ext cx="117979" cy="114701"/>
      </dsp:txXfrm>
    </dsp:sp>
    <dsp:sp modelId="{E1609673-460A-4FFF-8B34-C358F3DE8288}">
      <dsp:nvSpPr>
        <dsp:cNvPr id="0" name=""/>
        <dsp:cNvSpPr/>
      </dsp:nvSpPr>
      <dsp:spPr>
        <a:xfrm>
          <a:off x="277840" y="1313546"/>
          <a:ext cx="1747836" cy="436959"/>
        </a:xfrm>
        <a:prstGeom prst="roundRect">
          <a:avLst>
            <a:gd name="adj" fmla="val 1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Squalene oxide</a:t>
          </a:r>
        </a:p>
      </dsp:txBody>
      <dsp:txXfrm>
        <a:off x="290638" y="1326344"/>
        <a:ext cx="1722240" cy="411363"/>
      </dsp:txXfrm>
    </dsp:sp>
    <dsp:sp modelId="{A7EBF9F7-2928-4117-A4A0-60131E44A95B}">
      <dsp:nvSpPr>
        <dsp:cNvPr id="0" name=""/>
        <dsp:cNvSpPr/>
      </dsp:nvSpPr>
      <dsp:spPr>
        <a:xfrm rot="5400000">
          <a:off x="1092785" y="1763877"/>
          <a:ext cx="163859" cy="196631"/>
        </a:xfrm>
        <a:prstGeom prst="rightArrow">
          <a:avLst>
            <a:gd name="adj1" fmla="val 60000"/>
            <a:gd name="adj2" fmla="val 50000"/>
          </a:avLst>
        </a:prstGeom>
        <a:solidFill>
          <a:srgbClr val="00BAA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1115725" y="1780263"/>
        <a:ext cx="117979" cy="114701"/>
      </dsp:txXfrm>
    </dsp:sp>
    <dsp:sp modelId="{4C16BD3B-6B46-4E96-B06A-BFEF2FE70162}">
      <dsp:nvSpPr>
        <dsp:cNvPr id="0" name=""/>
        <dsp:cNvSpPr/>
      </dsp:nvSpPr>
      <dsp:spPr>
        <a:xfrm>
          <a:off x="277840" y="1968985"/>
          <a:ext cx="1747836" cy="436959"/>
        </a:xfrm>
        <a:prstGeom prst="roundRect">
          <a:avLst>
            <a:gd name="adj" fmla="val 1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Lanosterol</a:t>
          </a:r>
        </a:p>
      </dsp:txBody>
      <dsp:txXfrm>
        <a:off x="290638" y="1981783"/>
        <a:ext cx="1722240" cy="411363"/>
      </dsp:txXfrm>
    </dsp:sp>
    <dsp:sp modelId="{020B640A-BBEA-491B-8BAE-4DC80E47B367}">
      <dsp:nvSpPr>
        <dsp:cNvPr id="0" name=""/>
        <dsp:cNvSpPr/>
      </dsp:nvSpPr>
      <dsp:spPr>
        <a:xfrm rot="5400000">
          <a:off x="1092785" y="2419316"/>
          <a:ext cx="163859" cy="196631"/>
        </a:xfrm>
        <a:prstGeom prst="rightArrow">
          <a:avLst>
            <a:gd name="adj1" fmla="val 60000"/>
            <a:gd name="adj2" fmla="val 50000"/>
          </a:avLst>
        </a:prstGeom>
        <a:solidFill>
          <a:srgbClr val="00BAA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1115725" y="2435702"/>
        <a:ext cx="117979" cy="114701"/>
      </dsp:txXfrm>
    </dsp:sp>
    <dsp:sp modelId="{78E89769-321B-4EA1-AD3B-B540E4B6A6C6}">
      <dsp:nvSpPr>
        <dsp:cNvPr id="0" name=""/>
        <dsp:cNvSpPr/>
      </dsp:nvSpPr>
      <dsp:spPr>
        <a:xfrm>
          <a:off x="277840" y="2624424"/>
          <a:ext cx="1747836" cy="436959"/>
        </a:xfrm>
        <a:prstGeom prst="roundRect">
          <a:avLst>
            <a:gd name="adj" fmla="val 1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14 dimethyl lanosterol</a:t>
          </a:r>
        </a:p>
      </dsp:txBody>
      <dsp:txXfrm>
        <a:off x="290638" y="2637222"/>
        <a:ext cx="1722240" cy="411363"/>
      </dsp:txXfrm>
    </dsp:sp>
    <dsp:sp modelId="{D96A826A-9EC0-4F44-84DE-342FBF910976}">
      <dsp:nvSpPr>
        <dsp:cNvPr id="0" name=""/>
        <dsp:cNvSpPr/>
      </dsp:nvSpPr>
      <dsp:spPr>
        <a:xfrm rot="5400000">
          <a:off x="1069828" y="3072307"/>
          <a:ext cx="163859" cy="196631"/>
        </a:xfrm>
        <a:prstGeom prst="rightArrow">
          <a:avLst>
            <a:gd name="adj1" fmla="val 60000"/>
            <a:gd name="adj2" fmla="val 50000"/>
          </a:avLst>
        </a:prstGeom>
        <a:solidFill>
          <a:srgbClr val="00BAA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1092768" y="3088693"/>
        <a:ext cx="117979" cy="114701"/>
      </dsp:txXfrm>
    </dsp:sp>
    <dsp:sp modelId="{48D75B07-11D5-40DE-84F0-14BD64159FF1}">
      <dsp:nvSpPr>
        <dsp:cNvPr id="0" name=""/>
        <dsp:cNvSpPr/>
      </dsp:nvSpPr>
      <dsp:spPr>
        <a:xfrm>
          <a:off x="277840" y="3279862"/>
          <a:ext cx="1747836" cy="436959"/>
        </a:xfrm>
        <a:prstGeom prst="roundRect">
          <a:avLst>
            <a:gd name="adj" fmla="val 1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Other sterol derivatives</a:t>
          </a:r>
        </a:p>
      </dsp:txBody>
      <dsp:txXfrm>
        <a:off x="290638" y="3292660"/>
        <a:ext cx="1722240" cy="411363"/>
      </dsp:txXfrm>
    </dsp:sp>
    <dsp:sp modelId="{E83FE8BB-CA4B-4557-9421-899E9BDC667F}">
      <dsp:nvSpPr>
        <dsp:cNvPr id="0" name=""/>
        <dsp:cNvSpPr/>
      </dsp:nvSpPr>
      <dsp:spPr>
        <a:xfrm rot="5400000">
          <a:off x="1069828" y="3727745"/>
          <a:ext cx="163859" cy="196631"/>
        </a:xfrm>
        <a:prstGeom prst="rightArrow">
          <a:avLst>
            <a:gd name="adj1" fmla="val 60000"/>
            <a:gd name="adj2" fmla="val 50000"/>
          </a:avLst>
        </a:prstGeom>
        <a:solidFill>
          <a:srgbClr val="00BAA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1092768" y="3744131"/>
        <a:ext cx="117979" cy="114701"/>
      </dsp:txXfrm>
    </dsp:sp>
    <dsp:sp modelId="{8B40AD44-FC75-47E1-9260-F6581C800532}">
      <dsp:nvSpPr>
        <dsp:cNvPr id="0" name=""/>
        <dsp:cNvSpPr/>
      </dsp:nvSpPr>
      <dsp:spPr>
        <a:xfrm>
          <a:off x="277840" y="3935301"/>
          <a:ext cx="1747836" cy="436959"/>
        </a:xfrm>
        <a:prstGeom prst="roundRect">
          <a:avLst>
            <a:gd name="adj" fmla="val 1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Ergosterol</a:t>
          </a:r>
        </a:p>
      </dsp:txBody>
      <dsp:txXfrm>
        <a:off x="290638" y="3948099"/>
        <a:ext cx="1722240" cy="411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80530-9199-4784-956A-50EC69E72E12}">
      <dsp:nvSpPr>
        <dsp:cNvPr id="0" name=""/>
        <dsp:cNvSpPr/>
      </dsp:nvSpPr>
      <dsp:spPr>
        <a:xfrm>
          <a:off x="251324" y="202"/>
          <a:ext cx="1789043" cy="66467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Luliconazole</a:t>
          </a:r>
        </a:p>
      </dsp:txBody>
      <dsp:txXfrm>
        <a:off x="270792" y="19670"/>
        <a:ext cx="1750107" cy="625740"/>
      </dsp:txXfrm>
    </dsp:sp>
    <dsp:sp modelId="{3A0E99BB-F6CA-4FB1-90CF-18DCBCAA2DC5}">
      <dsp:nvSpPr>
        <dsp:cNvPr id="0" name=""/>
        <dsp:cNvSpPr/>
      </dsp:nvSpPr>
      <dsp:spPr>
        <a:xfrm rot="5400000">
          <a:off x="1021219" y="681495"/>
          <a:ext cx="249253" cy="29910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056115" y="706420"/>
        <a:ext cx="179462" cy="174477"/>
      </dsp:txXfrm>
    </dsp:sp>
    <dsp:sp modelId="{F655AF00-F8C6-4892-A34B-5F4706FA0EAB}">
      <dsp:nvSpPr>
        <dsp:cNvPr id="0" name=""/>
        <dsp:cNvSpPr/>
      </dsp:nvSpPr>
      <dsp:spPr>
        <a:xfrm>
          <a:off x="251324" y="997217"/>
          <a:ext cx="1789043" cy="664676"/>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14 </a:t>
          </a:r>
          <a:r>
            <a:rPr lang="el-GR" sz="1800" kern="1200" dirty="0">
              <a:latin typeface="Times New Roman" panose="02020603050405020304" pitchFamily="18" charset="0"/>
              <a:cs typeface="Times New Roman" panose="02020603050405020304" pitchFamily="18" charset="0"/>
            </a:rPr>
            <a:t>α</a:t>
          </a:r>
          <a:r>
            <a:rPr lang="en-US" sz="1800" kern="1200" dirty="0">
              <a:latin typeface="Times New Roman" panose="02020603050405020304" pitchFamily="18" charset="0"/>
              <a:cs typeface="Times New Roman" panose="02020603050405020304" pitchFamily="18" charset="0"/>
            </a:rPr>
            <a:t> demethylase</a:t>
          </a:r>
          <a:endParaRPr lang="en-US" sz="1800" kern="1200" dirty="0"/>
        </a:p>
      </dsp:txBody>
      <dsp:txXfrm>
        <a:off x="270792" y="1016685"/>
        <a:ext cx="1750107" cy="625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797FF-B9D3-48B5-9D58-189A8611D884}">
      <dsp:nvSpPr>
        <dsp:cNvPr id="0" name=""/>
        <dsp:cNvSpPr/>
      </dsp:nvSpPr>
      <dsp:spPr>
        <a:xfrm>
          <a:off x="809391" y="2669"/>
          <a:ext cx="2216616" cy="624227"/>
        </a:xfrm>
        <a:prstGeom prst="roundRect">
          <a:avLst>
            <a:gd name="adj" fmla="val 1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Luliconazole</a:t>
          </a:r>
        </a:p>
      </dsp:txBody>
      <dsp:txXfrm>
        <a:off x="827674" y="20952"/>
        <a:ext cx="2180050" cy="587661"/>
      </dsp:txXfrm>
    </dsp:sp>
    <dsp:sp modelId="{E89A8C57-A008-4565-9BB1-9E4561744939}">
      <dsp:nvSpPr>
        <dsp:cNvPr id="0" name=""/>
        <dsp:cNvSpPr/>
      </dsp:nvSpPr>
      <dsp:spPr>
        <a:xfrm rot="5400000">
          <a:off x="1833452" y="645999"/>
          <a:ext cx="234085" cy="280902"/>
        </a:xfrm>
        <a:prstGeom prst="rightArrow">
          <a:avLst>
            <a:gd name="adj1" fmla="val 60000"/>
            <a:gd name="adj2" fmla="val 50000"/>
          </a:avLst>
        </a:prstGeom>
        <a:solidFill>
          <a:srgbClr val="00BAA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1866224" y="669408"/>
        <a:ext cx="168542" cy="163860"/>
      </dsp:txXfrm>
    </dsp:sp>
    <dsp:sp modelId="{CCB763D2-C573-407B-B5EE-744A4590FCE8}">
      <dsp:nvSpPr>
        <dsp:cNvPr id="0" name=""/>
        <dsp:cNvSpPr/>
      </dsp:nvSpPr>
      <dsp:spPr>
        <a:xfrm>
          <a:off x="32722" y="939010"/>
          <a:ext cx="3769954" cy="624227"/>
        </a:xfrm>
        <a:prstGeom prst="roundRect">
          <a:avLst>
            <a:gd name="adj" fmla="val 1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Alteration in triglyceride &amp; phospholipid synthesis</a:t>
          </a:r>
        </a:p>
      </dsp:txBody>
      <dsp:txXfrm>
        <a:off x="51005" y="957293"/>
        <a:ext cx="3733388" cy="587661"/>
      </dsp:txXfrm>
    </dsp:sp>
    <dsp:sp modelId="{51564E1F-DAE2-4979-8C4E-7F158A522A9E}">
      <dsp:nvSpPr>
        <dsp:cNvPr id="0" name=""/>
        <dsp:cNvSpPr/>
      </dsp:nvSpPr>
      <dsp:spPr>
        <a:xfrm rot="5400000">
          <a:off x="1833452" y="1582340"/>
          <a:ext cx="234085" cy="280902"/>
        </a:xfrm>
        <a:prstGeom prst="rightArrow">
          <a:avLst>
            <a:gd name="adj1" fmla="val 60000"/>
            <a:gd name="adj2" fmla="val 50000"/>
          </a:avLst>
        </a:prstGeom>
        <a:solidFill>
          <a:srgbClr val="00BAA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1866224" y="1605749"/>
        <a:ext cx="168542" cy="163860"/>
      </dsp:txXfrm>
    </dsp:sp>
    <dsp:sp modelId="{E1609673-460A-4FFF-8B34-C358F3DE8288}">
      <dsp:nvSpPr>
        <dsp:cNvPr id="0" name=""/>
        <dsp:cNvSpPr/>
      </dsp:nvSpPr>
      <dsp:spPr>
        <a:xfrm>
          <a:off x="-4494" y="1875351"/>
          <a:ext cx="3844388" cy="624227"/>
        </a:xfrm>
        <a:prstGeom prst="roundRect">
          <a:avLst>
            <a:gd name="adj" fmla="val 1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Accumulation of toxic levels of H2O within fungal walls</a:t>
          </a:r>
        </a:p>
      </dsp:txBody>
      <dsp:txXfrm>
        <a:off x="13789" y="1893634"/>
        <a:ext cx="3807822" cy="587661"/>
      </dsp:txXfrm>
    </dsp:sp>
    <dsp:sp modelId="{A7EBF9F7-2928-4117-A4A0-60131E44A95B}">
      <dsp:nvSpPr>
        <dsp:cNvPr id="0" name=""/>
        <dsp:cNvSpPr/>
      </dsp:nvSpPr>
      <dsp:spPr>
        <a:xfrm rot="5400000">
          <a:off x="1833452" y="2518681"/>
          <a:ext cx="234085" cy="280902"/>
        </a:xfrm>
        <a:prstGeom prst="rightArrow">
          <a:avLst>
            <a:gd name="adj1" fmla="val 60000"/>
            <a:gd name="adj2" fmla="val 50000"/>
          </a:avLst>
        </a:prstGeom>
        <a:solidFill>
          <a:srgbClr val="00BAA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1866224" y="2542090"/>
        <a:ext cx="168542" cy="163860"/>
      </dsp:txXfrm>
    </dsp:sp>
    <dsp:sp modelId="{4C16BD3B-6B46-4E96-B06A-BFEF2FE70162}">
      <dsp:nvSpPr>
        <dsp:cNvPr id="0" name=""/>
        <dsp:cNvSpPr/>
      </dsp:nvSpPr>
      <dsp:spPr>
        <a:xfrm>
          <a:off x="809391" y="2811692"/>
          <a:ext cx="2216616" cy="624227"/>
        </a:xfrm>
        <a:prstGeom prst="roundRect">
          <a:avLst>
            <a:gd name="adj" fmla="val 1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Deterioration of cell</a:t>
          </a:r>
        </a:p>
      </dsp:txBody>
      <dsp:txXfrm>
        <a:off x="827674" y="2829975"/>
        <a:ext cx="2180050" cy="587661"/>
      </dsp:txXfrm>
    </dsp:sp>
    <dsp:sp modelId="{020B640A-BBEA-491B-8BAE-4DC80E47B367}">
      <dsp:nvSpPr>
        <dsp:cNvPr id="0" name=""/>
        <dsp:cNvSpPr/>
      </dsp:nvSpPr>
      <dsp:spPr>
        <a:xfrm rot="5400000">
          <a:off x="1833452" y="3455022"/>
          <a:ext cx="234085" cy="280902"/>
        </a:xfrm>
        <a:prstGeom prst="rightArrow">
          <a:avLst>
            <a:gd name="adj1" fmla="val 60000"/>
            <a:gd name="adj2" fmla="val 50000"/>
          </a:avLst>
        </a:prstGeom>
        <a:solidFill>
          <a:srgbClr val="00BAA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1866224" y="3478431"/>
        <a:ext cx="168542" cy="163860"/>
      </dsp:txXfrm>
    </dsp:sp>
    <dsp:sp modelId="{78E89769-321B-4EA1-AD3B-B540E4B6A6C6}">
      <dsp:nvSpPr>
        <dsp:cNvPr id="0" name=""/>
        <dsp:cNvSpPr/>
      </dsp:nvSpPr>
      <dsp:spPr>
        <a:xfrm>
          <a:off x="809391" y="3748033"/>
          <a:ext cx="2216616" cy="624227"/>
        </a:xfrm>
        <a:prstGeom prst="roundRect">
          <a:avLst>
            <a:gd name="adj" fmla="val 1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Cell</a:t>
          </a:r>
          <a:r>
            <a:rPr lang="en-US" sz="1400" b="1" kern="1200" baseline="0" dirty="0">
              <a:solidFill>
                <a:schemeClr val="tx1"/>
              </a:solidFill>
            </a:rPr>
            <a:t> death</a:t>
          </a:r>
          <a:endParaRPr lang="en-US" sz="1400" b="1" kern="1200" dirty="0">
            <a:solidFill>
              <a:schemeClr val="tx1"/>
            </a:solidFill>
          </a:endParaRPr>
        </a:p>
      </dsp:txBody>
      <dsp:txXfrm>
        <a:off x="827674" y="3766316"/>
        <a:ext cx="2180050" cy="58766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0.84601</cdr:x>
      <cdr:y>0.21197</cdr:y>
    </cdr:from>
    <cdr:to>
      <cdr:x>1</cdr:x>
      <cdr:y>1</cdr:y>
    </cdr:to>
    <cdr:sp macro="" textlink="">
      <cdr:nvSpPr>
        <cdr:cNvPr id="2" name="TextBox 1">
          <a:extLst xmlns:a="http://schemas.openxmlformats.org/drawingml/2006/main">
            <a:ext uri="{FF2B5EF4-FFF2-40B4-BE49-F238E27FC236}">
              <a16:creationId xmlns:a16="http://schemas.microsoft.com/office/drawing/2014/main" id="{90AA9858-6DBC-4E6A-AD49-465C2B65ED2C}"/>
            </a:ext>
          </a:extLst>
        </cdr:cNvPr>
        <cdr:cNvSpPr txBox="1"/>
      </cdr:nvSpPr>
      <cdr:spPr>
        <a:xfrm xmlns:a="http://schemas.openxmlformats.org/drawingml/2006/main">
          <a:off x="8896350" y="922338"/>
          <a:ext cx="1619250" cy="3429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799EA-6AED-4FE0-A388-7D9AC2AE952F}" type="datetimeFigureOut">
              <a:rPr lang="en-US" smtClean="0"/>
              <a:t>9/17/2024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253D4-F7AE-4008-A280-D16F2217EEA4}" type="slidenum">
              <a:rPr lang="en-US" smtClean="0"/>
              <a:t>‹#›</a:t>
            </a:fld>
            <a:endParaRPr lang="en-US"/>
          </a:p>
        </p:txBody>
      </p:sp>
    </p:spTree>
    <p:extLst>
      <p:ext uri="{BB962C8B-B14F-4D97-AF65-F5344CB8AC3E}">
        <p14:creationId xmlns:p14="http://schemas.microsoft.com/office/powerpoint/2010/main" val="501688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Kindly add the literature pic.</a:t>
            </a:r>
          </a:p>
        </p:txBody>
      </p:sp>
      <p:sp>
        <p:nvSpPr>
          <p:cNvPr id="4" name="Slide Number Placeholder 3"/>
          <p:cNvSpPr>
            <a:spLocks noGrp="1"/>
          </p:cNvSpPr>
          <p:nvPr>
            <p:ph type="sldNum" sz="quarter" idx="5"/>
          </p:nvPr>
        </p:nvSpPr>
        <p:spPr/>
        <p:txBody>
          <a:bodyPr/>
          <a:lstStyle/>
          <a:p>
            <a:fld id="{4E8B18D4-4D20-4278-948A-D03D3560C1FE}" type="slidenum">
              <a:rPr lang="en-US" smtClean="0"/>
              <a:t>50</a:t>
            </a:fld>
            <a:endParaRPr lang="en-US"/>
          </a:p>
        </p:txBody>
      </p:sp>
    </p:spTree>
    <p:extLst>
      <p:ext uri="{BB962C8B-B14F-4D97-AF65-F5344CB8AC3E}">
        <p14:creationId xmlns:p14="http://schemas.microsoft.com/office/powerpoint/2010/main" val="4088935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4E3-70A7-48D2-9A51-61BBD9BC57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C2A649-EEE3-4BAC-9507-A91F53A800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982419-0AFB-407B-A6C5-AA757248E9A4}"/>
              </a:ext>
            </a:extLst>
          </p:cNvPr>
          <p:cNvSpPr>
            <a:spLocks noGrp="1"/>
          </p:cNvSpPr>
          <p:nvPr>
            <p:ph type="dt" sz="half" idx="10"/>
          </p:nvPr>
        </p:nvSpPr>
        <p:spPr/>
        <p:txBody>
          <a:bodyPr/>
          <a:lstStyle/>
          <a:p>
            <a:fld id="{0FA0DCC4-C5E6-4D88-9DB0-7D203EC2F021}" type="datetimeFigureOut">
              <a:rPr lang="en-US" smtClean="0"/>
              <a:t>9/17/2024</a:t>
            </a:fld>
            <a:endParaRPr lang="en-US"/>
          </a:p>
        </p:txBody>
      </p:sp>
      <p:sp>
        <p:nvSpPr>
          <p:cNvPr id="5" name="Footer Placeholder 4">
            <a:extLst>
              <a:ext uri="{FF2B5EF4-FFF2-40B4-BE49-F238E27FC236}">
                <a16:creationId xmlns:a16="http://schemas.microsoft.com/office/drawing/2014/main" id="{FAC3E81B-E3DC-4273-935F-403E9C7729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97288A-544B-4194-9AA8-C417AAB1FDB5}"/>
              </a:ext>
            </a:extLst>
          </p:cNvPr>
          <p:cNvSpPr>
            <a:spLocks noGrp="1"/>
          </p:cNvSpPr>
          <p:nvPr>
            <p:ph type="sldNum" sz="quarter" idx="12"/>
          </p:nvPr>
        </p:nvSpPr>
        <p:spPr/>
        <p:txBody>
          <a:bodyPr/>
          <a:lstStyle/>
          <a:p>
            <a:fld id="{3906309A-E4C4-4082-9649-D0103FB0A625}" type="slidenum">
              <a:rPr lang="en-US" smtClean="0"/>
              <a:t>‹#›</a:t>
            </a:fld>
            <a:endParaRPr lang="en-US"/>
          </a:p>
        </p:txBody>
      </p:sp>
    </p:spTree>
    <p:extLst>
      <p:ext uri="{BB962C8B-B14F-4D97-AF65-F5344CB8AC3E}">
        <p14:creationId xmlns:p14="http://schemas.microsoft.com/office/powerpoint/2010/main" val="4108674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8DBCA-0D1A-479C-81FE-400C9975C8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1CC355-F248-4FE5-90EC-CB4E6A466B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0076C5-B56F-4551-83F7-85C895EE66F0}"/>
              </a:ext>
            </a:extLst>
          </p:cNvPr>
          <p:cNvSpPr>
            <a:spLocks noGrp="1"/>
          </p:cNvSpPr>
          <p:nvPr>
            <p:ph type="dt" sz="half" idx="10"/>
          </p:nvPr>
        </p:nvSpPr>
        <p:spPr/>
        <p:txBody>
          <a:bodyPr/>
          <a:lstStyle/>
          <a:p>
            <a:fld id="{0FA0DCC4-C5E6-4D88-9DB0-7D203EC2F021}" type="datetimeFigureOut">
              <a:rPr lang="en-US" smtClean="0"/>
              <a:t>9/17/2024</a:t>
            </a:fld>
            <a:endParaRPr lang="en-US"/>
          </a:p>
        </p:txBody>
      </p:sp>
      <p:sp>
        <p:nvSpPr>
          <p:cNvPr id="5" name="Footer Placeholder 4">
            <a:extLst>
              <a:ext uri="{FF2B5EF4-FFF2-40B4-BE49-F238E27FC236}">
                <a16:creationId xmlns:a16="http://schemas.microsoft.com/office/drawing/2014/main" id="{81F57E66-E860-4767-AC1D-6E6B957EA0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82541B-557A-4664-957D-A4B4268E26AE}"/>
              </a:ext>
            </a:extLst>
          </p:cNvPr>
          <p:cNvSpPr>
            <a:spLocks noGrp="1"/>
          </p:cNvSpPr>
          <p:nvPr>
            <p:ph type="sldNum" sz="quarter" idx="12"/>
          </p:nvPr>
        </p:nvSpPr>
        <p:spPr/>
        <p:txBody>
          <a:bodyPr/>
          <a:lstStyle/>
          <a:p>
            <a:fld id="{3906309A-E4C4-4082-9649-D0103FB0A625}" type="slidenum">
              <a:rPr lang="en-US" smtClean="0"/>
              <a:t>‹#›</a:t>
            </a:fld>
            <a:endParaRPr lang="en-US"/>
          </a:p>
        </p:txBody>
      </p:sp>
    </p:spTree>
    <p:extLst>
      <p:ext uri="{BB962C8B-B14F-4D97-AF65-F5344CB8AC3E}">
        <p14:creationId xmlns:p14="http://schemas.microsoft.com/office/powerpoint/2010/main" val="804470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176AE7-F0D9-4327-93CF-69B27EB77C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2750B4-F085-450B-8834-32074F0031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B7759B-DC91-4F81-8B06-37048429A348}"/>
              </a:ext>
            </a:extLst>
          </p:cNvPr>
          <p:cNvSpPr>
            <a:spLocks noGrp="1"/>
          </p:cNvSpPr>
          <p:nvPr>
            <p:ph type="dt" sz="half" idx="10"/>
          </p:nvPr>
        </p:nvSpPr>
        <p:spPr/>
        <p:txBody>
          <a:bodyPr/>
          <a:lstStyle/>
          <a:p>
            <a:fld id="{0FA0DCC4-C5E6-4D88-9DB0-7D203EC2F021}" type="datetimeFigureOut">
              <a:rPr lang="en-US" smtClean="0"/>
              <a:t>9/17/2024</a:t>
            </a:fld>
            <a:endParaRPr lang="en-US"/>
          </a:p>
        </p:txBody>
      </p:sp>
      <p:sp>
        <p:nvSpPr>
          <p:cNvPr id="5" name="Footer Placeholder 4">
            <a:extLst>
              <a:ext uri="{FF2B5EF4-FFF2-40B4-BE49-F238E27FC236}">
                <a16:creationId xmlns:a16="http://schemas.microsoft.com/office/drawing/2014/main" id="{89D7684A-CCD2-4CF4-993F-258FE2F05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52C37A-FDB2-4A37-B50C-933150D90B02}"/>
              </a:ext>
            </a:extLst>
          </p:cNvPr>
          <p:cNvSpPr>
            <a:spLocks noGrp="1"/>
          </p:cNvSpPr>
          <p:nvPr>
            <p:ph type="sldNum" sz="quarter" idx="12"/>
          </p:nvPr>
        </p:nvSpPr>
        <p:spPr/>
        <p:txBody>
          <a:bodyPr/>
          <a:lstStyle/>
          <a:p>
            <a:fld id="{3906309A-E4C4-4082-9649-D0103FB0A625}" type="slidenum">
              <a:rPr lang="en-US" smtClean="0"/>
              <a:t>‹#›</a:t>
            </a:fld>
            <a:endParaRPr lang="en-US"/>
          </a:p>
        </p:txBody>
      </p:sp>
    </p:spTree>
    <p:extLst>
      <p:ext uri="{BB962C8B-B14F-4D97-AF65-F5344CB8AC3E}">
        <p14:creationId xmlns:p14="http://schemas.microsoft.com/office/powerpoint/2010/main" val="3219825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E78B8-DA30-48CA-96D1-C7451D9EB82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526E8D0-C668-4995-AAF2-7FFB771F97FF}"/>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F5F409-CA67-4DD6-82DD-C3A406FAC99F}"/>
              </a:ext>
            </a:extLst>
          </p:cNvPr>
          <p:cNvSpPr>
            <a:spLocks noGrp="1"/>
          </p:cNvSpPr>
          <p:nvPr>
            <p:ph type="dt" sz="half" idx="10"/>
          </p:nvPr>
        </p:nvSpPr>
        <p:spPr/>
        <p:txBody>
          <a:bodyPr/>
          <a:lstStyle/>
          <a:p>
            <a:fld id="{0FA0DCC4-C5E6-4D88-9DB0-7D203EC2F021}" type="datetimeFigureOut">
              <a:rPr lang="en-US" smtClean="0"/>
              <a:t>9/17/2024</a:t>
            </a:fld>
            <a:endParaRPr lang="en-US"/>
          </a:p>
        </p:txBody>
      </p:sp>
      <p:sp>
        <p:nvSpPr>
          <p:cNvPr id="5" name="Footer Placeholder 4">
            <a:extLst>
              <a:ext uri="{FF2B5EF4-FFF2-40B4-BE49-F238E27FC236}">
                <a16:creationId xmlns:a16="http://schemas.microsoft.com/office/drawing/2014/main" id="{10A23262-13E9-477D-B5A3-63B894D946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176B76-718C-4EE0-84C7-27BB5257AADA}"/>
              </a:ext>
            </a:extLst>
          </p:cNvPr>
          <p:cNvSpPr>
            <a:spLocks noGrp="1"/>
          </p:cNvSpPr>
          <p:nvPr>
            <p:ph type="sldNum" sz="quarter" idx="12"/>
          </p:nvPr>
        </p:nvSpPr>
        <p:spPr/>
        <p:txBody>
          <a:bodyPr/>
          <a:lstStyle/>
          <a:p>
            <a:fld id="{3906309A-E4C4-4082-9649-D0103FB0A625}" type="slidenum">
              <a:rPr lang="en-US" smtClean="0"/>
              <a:t>‹#›</a:t>
            </a:fld>
            <a:endParaRPr lang="en-US"/>
          </a:p>
        </p:txBody>
      </p:sp>
    </p:spTree>
    <p:extLst>
      <p:ext uri="{BB962C8B-B14F-4D97-AF65-F5344CB8AC3E}">
        <p14:creationId xmlns:p14="http://schemas.microsoft.com/office/powerpoint/2010/main" val="1557738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0D61D-CF63-4628-9681-7B73538F95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BFB990-6CAA-4806-A73E-D438FFBA24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9EC65C-CA79-41FE-A563-9DB110B2761E}"/>
              </a:ext>
            </a:extLst>
          </p:cNvPr>
          <p:cNvSpPr>
            <a:spLocks noGrp="1"/>
          </p:cNvSpPr>
          <p:nvPr>
            <p:ph type="dt" sz="half" idx="10"/>
          </p:nvPr>
        </p:nvSpPr>
        <p:spPr/>
        <p:txBody>
          <a:bodyPr/>
          <a:lstStyle/>
          <a:p>
            <a:fld id="{0FA0DCC4-C5E6-4D88-9DB0-7D203EC2F021}" type="datetimeFigureOut">
              <a:rPr lang="en-US" smtClean="0"/>
              <a:t>9/17/2024</a:t>
            </a:fld>
            <a:endParaRPr lang="en-US"/>
          </a:p>
        </p:txBody>
      </p:sp>
      <p:sp>
        <p:nvSpPr>
          <p:cNvPr id="5" name="Footer Placeholder 4">
            <a:extLst>
              <a:ext uri="{FF2B5EF4-FFF2-40B4-BE49-F238E27FC236}">
                <a16:creationId xmlns:a16="http://schemas.microsoft.com/office/drawing/2014/main" id="{788E1F4B-570A-465C-9B9F-AE7218D66A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E325D2-DD5F-4257-A963-7BC6D469D7FB}"/>
              </a:ext>
            </a:extLst>
          </p:cNvPr>
          <p:cNvSpPr>
            <a:spLocks noGrp="1"/>
          </p:cNvSpPr>
          <p:nvPr>
            <p:ph type="sldNum" sz="quarter" idx="12"/>
          </p:nvPr>
        </p:nvSpPr>
        <p:spPr/>
        <p:txBody>
          <a:bodyPr/>
          <a:lstStyle/>
          <a:p>
            <a:fld id="{3906309A-E4C4-4082-9649-D0103FB0A625}" type="slidenum">
              <a:rPr lang="en-US" smtClean="0"/>
              <a:t>‹#›</a:t>
            </a:fld>
            <a:endParaRPr lang="en-US"/>
          </a:p>
        </p:txBody>
      </p:sp>
    </p:spTree>
    <p:extLst>
      <p:ext uri="{BB962C8B-B14F-4D97-AF65-F5344CB8AC3E}">
        <p14:creationId xmlns:p14="http://schemas.microsoft.com/office/powerpoint/2010/main" val="3313074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D24E7-B94E-45EA-8F05-0148FD7E42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BF237B-7D60-4FDF-AE41-B05C87A498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F96E1A-F607-4263-97A9-627513ED70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7EF1DF-11DC-4B5E-840E-487D96C6E38F}"/>
              </a:ext>
            </a:extLst>
          </p:cNvPr>
          <p:cNvSpPr>
            <a:spLocks noGrp="1"/>
          </p:cNvSpPr>
          <p:nvPr>
            <p:ph type="dt" sz="half" idx="10"/>
          </p:nvPr>
        </p:nvSpPr>
        <p:spPr/>
        <p:txBody>
          <a:bodyPr/>
          <a:lstStyle/>
          <a:p>
            <a:fld id="{0FA0DCC4-C5E6-4D88-9DB0-7D203EC2F021}" type="datetimeFigureOut">
              <a:rPr lang="en-US" smtClean="0"/>
              <a:t>9/17/2024</a:t>
            </a:fld>
            <a:endParaRPr lang="en-US"/>
          </a:p>
        </p:txBody>
      </p:sp>
      <p:sp>
        <p:nvSpPr>
          <p:cNvPr id="6" name="Footer Placeholder 5">
            <a:extLst>
              <a:ext uri="{FF2B5EF4-FFF2-40B4-BE49-F238E27FC236}">
                <a16:creationId xmlns:a16="http://schemas.microsoft.com/office/drawing/2014/main" id="{2486EA3F-F78E-48F6-94DF-4827F7EEFA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2364BF-8228-4149-A698-280334C14E66}"/>
              </a:ext>
            </a:extLst>
          </p:cNvPr>
          <p:cNvSpPr>
            <a:spLocks noGrp="1"/>
          </p:cNvSpPr>
          <p:nvPr>
            <p:ph type="sldNum" sz="quarter" idx="12"/>
          </p:nvPr>
        </p:nvSpPr>
        <p:spPr/>
        <p:txBody>
          <a:bodyPr/>
          <a:lstStyle/>
          <a:p>
            <a:fld id="{3906309A-E4C4-4082-9649-D0103FB0A625}" type="slidenum">
              <a:rPr lang="en-US" smtClean="0"/>
              <a:t>‹#›</a:t>
            </a:fld>
            <a:endParaRPr lang="en-US"/>
          </a:p>
        </p:txBody>
      </p:sp>
    </p:spTree>
    <p:extLst>
      <p:ext uri="{BB962C8B-B14F-4D97-AF65-F5344CB8AC3E}">
        <p14:creationId xmlns:p14="http://schemas.microsoft.com/office/powerpoint/2010/main" val="2919634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04D71-8100-4D9A-BD66-135F96E508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C31A9-B23D-4B92-8B47-5E897C0CA7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C5A86C-5DC8-4BE2-928A-D073AFA879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7176CF-5082-4FAA-AA2C-E734ACEE7F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56FF3A-3124-4C4E-A1F2-818E1C04C7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77E328-DEA6-4BC1-BFA8-6DB76CBDA1C6}"/>
              </a:ext>
            </a:extLst>
          </p:cNvPr>
          <p:cNvSpPr>
            <a:spLocks noGrp="1"/>
          </p:cNvSpPr>
          <p:nvPr>
            <p:ph type="dt" sz="half" idx="10"/>
          </p:nvPr>
        </p:nvSpPr>
        <p:spPr/>
        <p:txBody>
          <a:bodyPr/>
          <a:lstStyle/>
          <a:p>
            <a:fld id="{0FA0DCC4-C5E6-4D88-9DB0-7D203EC2F021}" type="datetimeFigureOut">
              <a:rPr lang="en-US" smtClean="0"/>
              <a:t>9/17/2024</a:t>
            </a:fld>
            <a:endParaRPr lang="en-US"/>
          </a:p>
        </p:txBody>
      </p:sp>
      <p:sp>
        <p:nvSpPr>
          <p:cNvPr id="8" name="Footer Placeholder 7">
            <a:extLst>
              <a:ext uri="{FF2B5EF4-FFF2-40B4-BE49-F238E27FC236}">
                <a16:creationId xmlns:a16="http://schemas.microsoft.com/office/drawing/2014/main" id="{649C9BEE-06A4-4CD4-9A3A-FC7902CDEC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CACE49-C60F-47F4-BF9A-26BDDEEB641B}"/>
              </a:ext>
            </a:extLst>
          </p:cNvPr>
          <p:cNvSpPr>
            <a:spLocks noGrp="1"/>
          </p:cNvSpPr>
          <p:nvPr>
            <p:ph type="sldNum" sz="quarter" idx="12"/>
          </p:nvPr>
        </p:nvSpPr>
        <p:spPr/>
        <p:txBody>
          <a:bodyPr/>
          <a:lstStyle/>
          <a:p>
            <a:fld id="{3906309A-E4C4-4082-9649-D0103FB0A625}" type="slidenum">
              <a:rPr lang="en-US" smtClean="0"/>
              <a:t>‹#›</a:t>
            </a:fld>
            <a:endParaRPr lang="en-US"/>
          </a:p>
        </p:txBody>
      </p:sp>
    </p:spTree>
    <p:extLst>
      <p:ext uri="{BB962C8B-B14F-4D97-AF65-F5344CB8AC3E}">
        <p14:creationId xmlns:p14="http://schemas.microsoft.com/office/powerpoint/2010/main" val="2144585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C1C7-6F45-454C-9B2D-11181A42BB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139DCE-98B0-44C6-9AE6-F4EF8994FCD7}"/>
              </a:ext>
            </a:extLst>
          </p:cNvPr>
          <p:cNvSpPr>
            <a:spLocks noGrp="1"/>
          </p:cNvSpPr>
          <p:nvPr>
            <p:ph type="dt" sz="half" idx="10"/>
          </p:nvPr>
        </p:nvSpPr>
        <p:spPr/>
        <p:txBody>
          <a:bodyPr/>
          <a:lstStyle/>
          <a:p>
            <a:fld id="{0FA0DCC4-C5E6-4D88-9DB0-7D203EC2F021}" type="datetimeFigureOut">
              <a:rPr lang="en-US" smtClean="0"/>
              <a:t>9/17/2024</a:t>
            </a:fld>
            <a:endParaRPr lang="en-US"/>
          </a:p>
        </p:txBody>
      </p:sp>
      <p:sp>
        <p:nvSpPr>
          <p:cNvPr id="4" name="Footer Placeholder 3">
            <a:extLst>
              <a:ext uri="{FF2B5EF4-FFF2-40B4-BE49-F238E27FC236}">
                <a16:creationId xmlns:a16="http://schemas.microsoft.com/office/drawing/2014/main" id="{8FBFC823-6FDE-4C37-9814-8C5954E32C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374907-9F6C-4E3D-AC94-086E855BB48C}"/>
              </a:ext>
            </a:extLst>
          </p:cNvPr>
          <p:cNvSpPr>
            <a:spLocks noGrp="1"/>
          </p:cNvSpPr>
          <p:nvPr>
            <p:ph type="sldNum" sz="quarter" idx="12"/>
          </p:nvPr>
        </p:nvSpPr>
        <p:spPr/>
        <p:txBody>
          <a:bodyPr/>
          <a:lstStyle/>
          <a:p>
            <a:fld id="{3906309A-E4C4-4082-9649-D0103FB0A625}" type="slidenum">
              <a:rPr lang="en-US" smtClean="0"/>
              <a:t>‹#›</a:t>
            </a:fld>
            <a:endParaRPr lang="en-US"/>
          </a:p>
        </p:txBody>
      </p:sp>
    </p:spTree>
    <p:extLst>
      <p:ext uri="{BB962C8B-B14F-4D97-AF65-F5344CB8AC3E}">
        <p14:creationId xmlns:p14="http://schemas.microsoft.com/office/powerpoint/2010/main" val="2090559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365C14-F298-44F1-9E67-417BDCF67FC1}"/>
              </a:ext>
            </a:extLst>
          </p:cNvPr>
          <p:cNvSpPr>
            <a:spLocks noGrp="1"/>
          </p:cNvSpPr>
          <p:nvPr>
            <p:ph type="dt" sz="half" idx="10"/>
          </p:nvPr>
        </p:nvSpPr>
        <p:spPr/>
        <p:txBody>
          <a:bodyPr/>
          <a:lstStyle/>
          <a:p>
            <a:fld id="{0FA0DCC4-C5E6-4D88-9DB0-7D203EC2F021}" type="datetimeFigureOut">
              <a:rPr lang="en-US" smtClean="0"/>
              <a:t>9/17/2024</a:t>
            </a:fld>
            <a:endParaRPr lang="en-US"/>
          </a:p>
        </p:txBody>
      </p:sp>
      <p:sp>
        <p:nvSpPr>
          <p:cNvPr id="3" name="Footer Placeholder 2">
            <a:extLst>
              <a:ext uri="{FF2B5EF4-FFF2-40B4-BE49-F238E27FC236}">
                <a16:creationId xmlns:a16="http://schemas.microsoft.com/office/drawing/2014/main" id="{5248D71C-EEEB-4D05-9D6B-EF78D8E17E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2F7CE8-9ABF-4BD0-96CB-7E85E1BECA22}"/>
              </a:ext>
            </a:extLst>
          </p:cNvPr>
          <p:cNvSpPr>
            <a:spLocks noGrp="1"/>
          </p:cNvSpPr>
          <p:nvPr>
            <p:ph type="sldNum" sz="quarter" idx="12"/>
          </p:nvPr>
        </p:nvSpPr>
        <p:spPr/>
        <p:txBody>
          <a:bodyPr/>
          <a:lstStyle/>
          <a:p>
            <a:fld id="{3906309A-E4C4-4082-9649-D0103FB0A625}" type="slidenum">
              <a:rPr lang="en-US" smtClean="0"/>
              <a:t>‹#›</a:t>
            </a:fld>
            <a:endParaRPr lang="en-US"/>
          </a:p>
        </p:txBody>
      </p:sp>
    </p:spTree>
    <p:extLst>
      <p:ext uri="{BB962C8B-B14F-4D97-AF65-F5344CB8AC3E}">
        <p14:creationId xmlns:p14="http://schemas.microsoft.com/office/powerpoint/2010/main" val="1245478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0377-2770-400F-AE9B-CB9301CF59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EBF4BB-B5D4-4233-B61E-EED9917F4E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917A98-BAEC-492A-A313-EDCEB1CBC2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C30CEA-8872-40DF-9351-5611E8AE56B7}"/>
              </a:ext>
            </a:extLst>
          </p:cNvPr>
          <p:cNvSpPr>
            <a:spLocks noGrp="1"/>
          </p:cNvSpPr>
          <p:nvPr>
            <p:ph type="dt" sz="half" idx="10"/>
          </p:nvPr>
        </p:nvSpPr>
        <p:spPr/>
        <p:txBody>
          <a:bodyPr/>
          <a:lstStyle/>
          <a:p>
            <a:fld id="{0FA0DCC4-C5E6-4D88-9DB0-7D203EC2F021}" type="datetimeFigureOut">
              <a:rPr lang="en-US" smtClean="0"/>
              <a:t>9/17/2024</a:t>
            </a:fld>
            <a:endParaRPr lang="en-US"/>
          </a:p>
        </p:txBody>
      </p:sp>
      <p:sp>
        <p:nvSpPr>
          <p:cNvPr id="6" name="Footer Placeholder 5">
            <a:extLst>
              <a:ext uri="{FF2B5EF4-FFF2-40B4-BE49-F238E27FC236}">
                <a16:creationId xmlns:a16="http://schemas.microsoft.com/office/drawing/2014/main" id="{99339F42-449D-409C-93C3-2F923AA63D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3DDAB4-6C86-4588-8955-92C73D629DA8}"/>
              </a:ext>
            </a:extLst>
          </p:cNvPr>
          <p:cNvSpPr>
            <a:spLocks noGrp="1"/>
          </p:cNvSpPr>
          <p:nvPr>
            <p:ph type="sldNum" sz="quarter" idx="12"/>
          </p:nvPr>
        </p:nvSpPr>
        <p:spPr/>
        <p:txBody>
          <a:bodyPr/>
          <a:lstStyle/>
          <a:p>
            <a:fld id="{3906309A-E4C4-4082-9649-D0103FB0A625}" type="slidenum">
              <a:rPr lang="en-US" smtClean="0"/>
              <a:t>‹#›</a:t>
            </a:fld>
            <a:endParaRPr lang="en-US"/>
          </a:p>
        </p:txBody>
      </p:sp>
    </p:spTree>
    <p:extLst>
      <p:ext uri="{BB962C8B-B14F-4D97-AF65-F5344CB8AC3E}">
        <p14:creationId xmlns:p14="http://schemas.microsoft.com/office/powerpoint/2010/main" val="1136675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BE868-869E-4187-BD15-0C04A7B573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57BE08-62FC-49AF-B996-60303E0205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B59FB4-5F24-4979-B310-561B5D2440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F9554C-4443-4D3B-B94D-CAEABF98118C}"/>
              </a:ext>
            </a:extLst>
          </p:cNvPr>
          <p:cNvSpPr>
            <a:spLocks noGrp="1"/>
          </p:cNvSpPr>
          <p:nvPr>
            <p:ph type="dt" sz="half" idx="10"/>
          </p:nvPr>
        </p:nvSpPr>
        <p:spPr/>
        <p:txBody>
          <a:bodyPr/>
          <a:lstStyle/>
          <a:p>
            <a:fld id="{0FA0DCC4-C5E6-4D88-9DB0-7D203EC2F021}" type="datetimeFigureOut">
              <a:rPr lang="en-US" smtClean="0"/>
              <a:t>9/17/2024</a:t>
            </a:fld>
            <a:endParaRPr lang="en-US"/>
          </a:p>
        </p:txBody>
      </p:sp>
      <p:sp>
        <p:nvSpPr>
          <p:cNvPr id="6" name="Footer Placeholder 5">
            <a:extLst>
              <a:ext uri="{FF2B5EF4-FFF2-40B4-BE49-F238E27FC236}">
                <a16:creationId xmlns:a16="http://schemas.microsoft.com/office/drawing/2014/main" id="{848AE23E-49C4-47D2-BCE2-172DA51829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41E99-AD1D-4FE8-AB59-896820D3374B}"/>
              </a:ext>
            </a:extLst>
          </p:cNvPr>
          <p:cNvSpPr>
            <a:spLocks noGrp="1"/>
          </p:cNvSpPr>
          <p:nvPr>
            <p:ph type="sldNum" sz="quarter" idx="12"/>
          </p:nvPr>
        </p:nvSpPr>
        <p:spPr/>
        <p:txBody>
          <a:bodyPr/>
          <a:lstStyle/>
          <a:p>
            <a:fld id="{3906309A-E4C4-4082-9649-D0103FB0A625}" type="slidenum">
              <a:rPr lang="en-US" smtClean="0"/>
              <a:t>‹#›</a:t>
            </a:fld>
            <a:endParaRPr lang="en-US"/>
          </a:p>
        </p:txBody>
      </p:sp>
    </p:spTree>
    <p:extLst>
      <p:ext uri="{BB962C8B-B14F-4D97-AF65-F5344CB8AC3E}">
        <p14:creationId xmlns:p14="http://schemas.microsoft.com/office/powerpoint/2010/main" val="361855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E74C5A-5EAF-4083-B00E-F0579A3571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4DFE05-C090-4E75-B5EC-08B4A890F8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DD39-CC77-426A-9071-07A8EE6051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DCC4-C5E6-4D88-9DB0-7D203EC2F021}" type="datetimeFigureOut">
              <a:rPr lang="en-US" smtClean="0"/>
              <a:t>9/17/2024</a:t>
            </a:fld>
            <a:endParaRPr lang="en-US"/>
          </a:p>
        </p:txBody>
      </p:sp>
      <p:sp>
        <p:nvSpPr>
          <p:cNvPr id="5" name="Footer Placeholder 4">
            <a:extLst>
              <a:ext uri="{FF2B5EF4-FFF2-40B4-BE49-F238E27FC236}">
                <a16:creationId xmlns:a16="http://schemas.microsoft.com/office/drawing/2014/main" id="{1E2E1632-941E-473E-BAD8-21B29E6E9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9B034E-FC85-4A38-9F48-ED33B5607B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6309A-E4C4-4082-9649-D0103FB0A625}" type="slidenum">
              <a:rPr lang="en-US" smtClean="0"/>
              <a:t>‹#›</a:t>
            </a:fld>
            <a:endParaRPr lang="en-US"/>
          </a:p>
        </p:txBody>
      </p:sp>
    </p:spTree>
    <p:extLst>
      <p:ext uri="{BB962C8B-B14F-4D97-AF65-F5344CB8AC3E}">
        <p14:creationId xmlns:p14="http://schemas.microsoft.com/office/powerpoint/2010/main" val="2442784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9E748-2B66-416C-85C8-29D3455B2ED5}"/>
              </a:ext>
            </a:extLst>
          </p:cNvPr>
          <p:cNvSpPr>
            <a:spLocks noGrp="1"/>
          </p:cNvSpPr>
          <p:nvPr>
            <p:ph type="ctrTitle"/>
          </p:nvPr>
        </p:nvSpPr>
        <p:spPr>
          <a:xfrm>
            <a:off x="1704974" y="2088262"/>
            <a:ext cx="9144000" cy="1143281"/>
          </a:xfrm>
        </p:spPr>
        <p:txBody>
          <a:bodyPr/>
          <a:lstStyle/>
          <a:p>
            <a:r>
              <a:rPr lang="en-US" dirty="0">
                <a:solidFill>
                  <a:srgbClr val="E85A80"/>
                </a:solidFill>
                <a:latin typeface="Cambria" panose="02040503050406030204" pitchFamily="18" charset="0"/>
                <a:ea typeface="Cambria" panose="02040503050406030204" pitchFamily="18" charset="0"/>
              </a:rPr>
              <a:t>DERMATOPHYTOSIS</a:t>
            </a:r>
          </a:p>
        </p:txBody>
      </p:sp>
      <p:sp>
        <p:nvSpPr>
          <p:cNvPr id="3" name="Subtitle 2">
            <a:extLst>
              <a:ext uri="{FF2B5EF4-FFF2-40B4-BE49-F238E27FC236}">
                <a16:creationId xmlns:a16="http://schemas.microsoft.com/office/drawing/2014/main" id="{172E956D-0C95-4E6A-988F-54CD00C4D08E}"/>
              </a:ext>
            </a:extLst>
          </p:cNvPr>
          <p:cNvSpPr>
            <a:spLocks noGrp="1"/>
          </p:cNvSpPr>
          <p:nvPr>
            <p:ph type="subTitle" idx="1"/>
          </p:nvPr>
        </p:nvSpPr>
        <p:spPr>
          <a:xfrm>
            <a:off x="1797423" y="3315167"/>
            <a:ext cx="8597153" cy="745844"/>
          </a:xfrm>
        </p:spPr>
        <p:txBody>
          <a:bodyPr/>
          <a:lstStyle/>
          <a:p>
            <a:r>
              <a:rPr lang="en-US" dirty="0"/>
              <a:t>Challenges in the treatment and the novel solution</a:t>
            </a:r>
          </a:p>
        </p:txBody>
      </p:sp>
    </p:spTree>
    <p:extLst>
      <p:ext uri="{BB962C8B-B14F-4D97-AF65-F5344CB8AC3E}">
        <p14:creationId xmlns:p14="http://schemas.microsoft.com/office/powerpoint/2010/main" val="3629257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CFABFE-137E-4645-B9EB-07C48A916EDF}"/>
              </a:ext>
            </a:extLst>
          </p:cNvPr>
          <p:cNvSpPr>
            <a:spLocks noGrp="1"/>
          </p:cNvSpPr>
          <p:nvPr>
            <p:ph type="title"/>
          </p:nvPr>
        </p:nvSpPr>
        <p:spPr>
          <a:xfrm>
            <a:off x="291353" y="609602"/>
            <a:ext cx="10515600" cy="636494"/>
          </a:xfrm>
        </p:spPr>
        <p:txBody>
          <a:bodyPr>
            <a:normAutofit fontScale="90000"/>
          </a:bodyPr>
          <a:lstStyle/>
          <a:p>
            <a:r>
              <a:rPr lang="en-US" sz="4900" b="1" dirty="0">
                <a:solidFill>
                  <a:srgbClr val="E85A80"/>
                </a:solidFill>
                <a:latin typeface="Cambria" panose="02040503050406030204" pitchFamily="18" charset="0"/>
                <a:ea typeface="Cambria" panose="02040503050406030204" pitchFamily="18" charset="0"/>
              </a:rPr>
              <a:t>Tinea Corporis – Body ringworm</a:t>
            </a:r>
            <a:br>
              <a:rPr lang="en-US" dirty="0"/>
            </a:br>
            <a:endParaRPr lang="en-US" dirty="0"/>
          </a:p>
        </p:txBody>
      </p:sp>
      <p:sp>
        <p:nvSpPr>
          <p:cNvPr id="7" name="Content Placeholder 6">
            <a:extLst>
              <a:ext uri="{FF2B5EF4-FFF2-40B4-BE49-F238E27FC236}">
                <a16:creationId xmlns:a16="http://schemas.microsoft.com/office/drawing/2014/main" id="{5D4A3A20-77B0-42C6-B5BE-DDA13BF6ADE1}"/>
              </a:ext>
            </a:extLst>
          </p:cNvPr>
          <p:cNvSpPr>
            <a:spLocks noGrp="1"/>
          </p:cNvSpPr>
          <p:nvPr>
            <p:ph idx="1"/>
          </p:nvPr>
        </p:nvSpPr>
        <p:spPr>
          <a:xfrm>
            <a:off x="811306" y="2015470"/>
            <a:ext cx="6477001" cy="3092171"/>
          </a:xfrm>
        </p:spPr>
        <p:txBody>
          <a:bodyPr>
            <a:normAutofit fontScale="62500" lnSpcReduction="20000"/>
          </a:bodyPr>
          <a:lstStyle/>
          <a:p>
            <a:pPr>
              <a:buClr>
                <a:srgbClr val="00BAAF"/>
              </a:buClr>
              <a:buFont typeface="Wingdings" panose="05000000000000000000" pitchFamily="2" charset="2"/>
              <a:buChar char="v"/>
            </a:pPr>
            <a:r>
              <a:rPr lang="en-US" sz="4500" dirty="0"/>
              <a:t>Generally restricted to stratum corneum of the smooth skin. </a:t>
            </a:r>
          </a:p>
          <a:p>
            <a:pPr>
              <a:buClr>
                <a:srgbClr val="00BAAF"/>
              </a:buClr>
              <a:buFont typeface="Wingdings" panose="05000000000000000000" pitchFamily="2" charset="2"/>
              <a:buChar char="v"/>
            </a:pPr>
            <a:r>
              <a:rPr lang="en-US" sz="4500" dirty="0"/>
              <a:t>Produces concentric or ring-like lesions on skin</a:t>
            </a:r>
          </a:p>
          <a:p>
            <a:pPr>
              <a:buClr>
                <a:srgbClr val="00BAAF"/>
              </a:buClr>
              <a:buFont typeface="Wingdings" panose="05000000000000000000" pitchFamily="2" charset="2"/>
              <a:buChar char="v"/>
            </a:pPr>
            <a:r>
              <a:rPr lang="en-US" sz="4500" dirty="0"/>
              <a:t>In severe cases –Lesions are raised and inflamed.</a:t>
            </a:r>
          </a:p>
          <a:p>
            <a:pPr>
              <a:buClr>
                <a:srgbClr val="00BAAF"/>
              </a:buClr>
              <a:buFont typeface="Wingdings" panose="05000000000000000000" pitchFamily="2" charset="2"/>
              <a:buChar char="v"/>
            </a:pPr>
            <a:r>
              <a:rPr lang="en-US" sz="4500" dirty="0"/>
              <a:t>Normally resolves itself in several months. </a:t>
            </a:r>
          </a:p>
          <a:p>
            <a:pPr>
              <a:buClr>
                <a:srgbClr val="00BAAF"/>
              </a:buClr>
              <a:buFont typeface="Wingdings" panose="05000000000000000000" pitchFamily="2" charset="2"/>
              <a:buChar char="v"/>
            </a:pPr>
            <a:endParaRPr lang="en-US" sz="4500" dirty="0"/>
          </a:p>
          <a:p>
            <a:endParaRPr lang="en-US" dirty="0"/>
          </a:p>
        </p:txBody>
      </p:sp>
      <p:pic>
        <p:nvPicPr>
          <p:cNvPr id="4" name="Picture 18" descr="tinea_corporis_2_040214">
            <a:extLst>
              <a:ext uri="{FF2B5EF4-FFF2-40B4-BE49-F238E27FC236}">
                <a16:creationId xmlns:a16="http://schemas.microsoft.com/office/drawing/2014/main" id="{2E67F73E-B16C-4BCD-989E-72B574E75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00104" y="995084"/>
            <a:ext cx="3339912" cy="4453216"/>
          </a:xfrm>
          <a:prstGeom prst="rect">
            <a:avLst/>
          </a:prstGeom>
          <a:noFill/>
        </p:spPr>
      </p:pic>
    </p:spTree>
    <p:extLst>
      <p:ext uri="{BB962C8B-B14F-4D97-AF65-F5344CB8AC3E}">
        <p14:creationId xmlns:p14="http://schemas.microsoft.com/office/powerpoint/2010/main" val="2560887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A9302-7CEF-4BC0-A45D-F61588665F45}"/>
              </a:ext>
            </a:extLst>
          </p:cNvPr>
          <p:cNvSpPr>
            <a:spLocks noGrp="1"/>
          </p:cNvSpPr>
          <p:nvPr>
            <p:ph type="title"/>
          </p:nvPr>
        </p:nvSpPr>
        <p:spPr/>
        <p:txBody>
          <a:bodyPr/>
          <a:lstStyle/>
          <a:p>
            <a:r>
              <a:rPr lang="en-US" b="1" dirty="0">
                <a:solidFill>
                  <a:srgbClr val="E85A80"/>
                </a:solidFill>
                <a:latin typeface="Cambria" panose="02040503050406030204" pitchFamily="18" charset="0"/>
                <a:ea typeface="Cambria" panose="02040503050406030204" pitchFamily="18" charset="0"/>
              </a:rPr>
              <a:t>Tinea Cruris-Jock Itch </a:t>
            </a:r>
          </a:p>
        </p:txBody>
      </p:sp>
      <p:sp>
        <p:nvSpPr>
          <p:cNvPr id="3" name="Content Placeholder 2">
            <a:extLst>
              <a:ext uri="{FF2B5EF4-FFF2-40B4-BE49-F238E27FC236}">
                <a16:creationId xmlns:a16="http://schemas.microsoft.com/office/drawing/2014/main" id="{F34B1AB5-FA2B-4E74-BE21-3D6ABF58EC1D}"/>
              </a:ext>
            </a:extLst>
          </p:cNvPr>
          <p:cNvSpPr>
            <a:spLocks noGrp="1"/>
          </p:cNvSpPr>
          <p:nvPr>
            <p:ph idx="1"/>
          </p:nvPr>
        </p:nvSpPr>
        <p:spPr>
          <a:xfrm>
            <a:off x="838200" y="1825625"/>
            <a:ext cx="5625353" cy="4351338"/>
          </a:xfrm>
        </p:spPr>
        <p:txBody>
          <a:bodyPr>
            <a:normAutofit/>
          </a:bodyPr>
          <a:lstStyle/>
          <a:p>
            <a:r>
              <a:rPr lang="en-US" dirty="0"/>
              <a:t>Infection seen on scrotum and inner thigh, the penis is usually not infected. </a:t>
            </a:r>
          </a:p>
          <a:p>
            <a:r>
              <a:rPr lang="en-US" dirty="0"/>
              <a:t>More common in men  </a:t>
            </a:r>
          </a:p>
          <a:p>
            <a:r>
              <a:rPr lang="en-US" dirty="0"/>
              <a:t>Epidemics associated with grouping of people into tight quarters - athletic teams, troops, ship crews, inmates of institutions. </a:t>
            </a:r>
          </a:p>
          <a:p>
            <a:endParaRPr lang="en-US" dirty="0"/>
          </a:p>
          <a:p>
            <a:endParaRPr lang="en-US" dirty="0"/>
          </a:p>
        </p:txBody>
      </p:sp>
      <p:pic>
        <p:nvPicPr>
          <p:cNvPr id="4" name="Picture 12" descr="jocki">
            <a:extLst>
              <a:ext uri="{FF2B5EF4-FFF2-40B4-BE49-F238E27FC236}">
                <a16:creationId xmlns:a16="http://schemas.microsoft.com/office/drawing/2014/main" id="{9CD93479-CBC7-4572-A39A-BA0888224B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468673" y="1940860"/>
            <a:ext cx="3798888" cy="2544763"/>
          </a:xfrm>
          <a:prstGeom prst="rect">
            <a:avLst/>
          </a:prstGeom>
          <a:noFill/>
        </p:spPr>
      </p:pic>
    </p:spTree>
    <p:extLst>
      <p:ext uri="{BB962C8B-B14F-4D97-AF65-F5344CB8AC3E}">
        <p14:creationId xmlns:p14="http://schemas.microsoft.com/office/powerpoint/2010/main" val="2997189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A4023D-8076-4F46-8BB5-8CB8DC4BA402}"/>
              </a:ext>
            </a:extLst>
          </p:cNvPr>
          <p:cNvSpPr>
            <a:spLocks noGrp="1"/>
          </p:cNvSpPr>
          <p:nvPr>
            <p:ph type="title"/>
          </p:nvPr>
        </p:nvSpPr>
        <p:spPr/>
        <p:txBody>
          <a:bodyPr/>
          <a:lstStyle/>
          <a:p>
            <a:r>
              <a:rPr lang="en-US" b="1" dirty="0">
                <a:solidFill>
                  <a:srgbClr val="E85A80"/>
                </a:solidFill>
                <a:latin typeface="Cambria" panose="02040503050406030204" pitchFamily="18" charset="0"/>
                <a:ea typeface="Cambria" panose="02040503050406030204" pitchFamily="18" charset="0"/>
              </a:rPr>
              <a:t>Tinea </a:t>
            </a:r>
            <a:r>
              <a:rPr lang="en-US" b="1" dirty="0" err="1">
                <a:solidFill>
                  <a:srgbClr val="E85A80"/>
                </a:solidFill>
                <a:latin typeface="Cambria" panose="02040503050406030204" pitchFamily="18" charset="0"/>
                <a:ea typeface="Cambria" panose="02040503050406030204" pitchFamily="18" charset="0"/>
              </a:rPr>
              <a:t>Unguium</a:t>
            </a:r>
            <a:r>
              <a:rPr lang="en-US" b="1" dirty="0">
                <a:solidFill>
                  <a:srgbClr val="E85A80"/>
                </a:solidFill>
                <a:latin typeface="Cambria" panose="02040503050406030204" pitchFamily="18" charset="0"/>
                <a:ea typeface="Cambria" panose="02040503050406030204" pitchFamily="18" charset="0"/>
              </a:rPr>
              <a:t> or Onychomycosis </a:t>
            </a:r>
          </a:p>
        </p:txBody>
      </p:sp>
      <p:sp>
        <p:nvSpPr>
          <p:cNvPr id="7" name="Content Placeholder 6">
            <a:extLst>
              <a:ext uri="{FF2B5EF4-FFF2-40B4-BE49-F238E27FC236}">
                <a16:creationId xmlns:a16="http://schemas.microsoft.com/office/drawing/2014/main" id="{E8B40DC9-DE29-4DE1-B087-158EA095269C}"/>
              </a:ext>
            </a:extLst>
          </p:cNvPr>
          <p:cNvSpPr>
            <a:spLocks noGrp="1"/>
          </p:cNvSpPr>
          <p:nvPr>
            <p:ph idx="1"/>
          </p:nvPr>
        </p:nvSpPr>
        <p:spPr>
          <a:xfrm>
            <a:off x="838200" y="1609537"/>
            <a:ext cx="10515600" cy="4351338"/>
          </a:xfrm>
        </p:spPr>
        <p:txBody>
          <a:bodyPr>
            <a:normAutofit/>
          </a:bodyPr>
          <a:lstStyle/>
          <a:p>
            <a:r>
              <a:rPr lang="en-US" dirty="0"/>
              <a:t>Onychomycosis is a fungal infection of the nails that causes discoloration, thickening, and separation from the nail bed.</a:t>
            </a:r>
          </a:p>
          <a:p>
            <a:r>
              <a:rPr lang="en-US" dirty="0"/>
              <a:t>Resistant to treatment, rarely resolves spontaneously. </a:t>
            </a:r>
          </a:p>
          <a:p>
            <a:endParaRPr lang="en-US" dirty="0"/>
          </a:p>
        </p:txBody>
      </p:sp>
      <p:pic>
        <p:nvPicPr>
          <p:cNvPr id="4" name="Picture 20" descr="p113_2_3">
            <a:extLst>
              <a:ext uri="{FF2B5EF4-FFF2-40B4-BE49-F238E27FC236}">
                <a16:creationId xmlns:a16="http://schemas.microsoft.com/office/drawing/2014/main" id="{70A94859-2416-4705-8740-A0D5351121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446680" y="3583081"/>
            <a:ext cx="2695467" cy="1990165"/>
          </a:xfrm>
          <a:prstGeom prst="rect">
            <a:avLst/>
          </a:prstGeom>
          <a:noFill/>
        </p:spPr>
      </p:pic>
      <p:pic>
        <p:nvPicPr>
          <p:cNvPr id="5" name="Picture 22" descr="Tinea_Unguium-119">
            <a:extLst>
              <a:ext uri="{FF2B5EF4-FFF2-40B4-BE49-F238E27FC236}">
                <a16:creationId xmlns:a16="http://schemas.microsoft.com/office/drawing/2014/main" id="{513FD750-2278-444D-8579-9A4ACCCB29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739093" y="3432781"/>
            <a:ext cx="4152900" cy="2290763"/>
          </a:xfrm>
          <a:prstGeom prst="rect">
            <a:avLst/>
          </a:prstGeom>
          <a:noFill/>
        </p:spPr>
      </p:pic>
    </p:spTree>
    <p:extLst>
      <p:ext uri="{BB962C8B-B14F-4D97-AF65-F5344CB8AC3E}">
        <p14:creationId xmlns:p14="http://schemas.microsoft.com/office/powerpoint/2010/main" val="2723851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0BE3245-4A35-4D27-AE33-AF81E19635B4}"/>
              </a:ext>
            </a:extLst>
          </p:cNvPr>
          <p:cNvSpPr>
            <a:spLocks noGrp="1"/>
          </p:cNvSpPr>
          <p:nvPr>
            <p:ph type="title"/>
          </p:nvPr>
        </p:nvSpPr>
        <p:spPr/>
        <p:txBody>
          <a:bodyPr/>
          <a:lstStyle/>
          <a:p>
            <a:r>
              <a:rPr lang="en-US" b="1" dirty="0">
                <a:solidFill>
                  <a:srgbClr val="E85A80"/>
                </a:solidFill>
                <a:latin typeface="Cambria" panose="02040503050406030204" pitchFamily="18" charset="0"/>
                <a:ea typeface="Cambria" panose="02040503050406030204" pitchFamily="18" charset="0"/>
              </a:rPr>
              <a:t>Tinea capitis </a:t>
            </a:r>
          </a:p>
        </p:txBody>
      </p:sp>
      <p:sp>
        <p:nvSpPr>
          <p:cNvPr id="8" name="Content Placeholder 7">
            <a:extLst>
              <a:ext uri="{FF2B5EF4-FFF2-40B4-BE49-F238E27FC236}">
                <a16:creationId xmlns:a16="http://schemas.microsoft.com/office/drawing/2014/main" id="{96BA4241-AA2E-4B82-9414-DDB2A9A14849}"/>
              </a:ext>
            </a:extLst>
          </p:cNvPr>
          <p:cNvSpPr>
            <a:spLocks noGrp="1"/>
          </p:cNvSpPr>
          <p:nvPr>
            <p:ph idx="1"/>
          </p:nvPr>
        </p:nvSpPr>
        <p:spPr/>
        <p:txBody>
          <a:bodyPr>
            <a:normAutofit/>
          </a:bodyPr>
          <a:lstStyle/>
          <a:p>
            <a:r>
              <a:rPr lang="en-US" b="0" i="0" dirty="0">
                <a:solidFill>
                  <a:srgbClr val="09142A"/>
                </a:solidFill>
                <a:effectLst/>
                <a:latin typeface="Roboto" panose="02000000000000000000" pitchFamily="2" charset="0"/>
              </a:rPr>
              <a:t>Tinea capitis is characterized by irregular or well-demarcated alopecia and scaling. </a:t>
            </a:r>
            <a:endParaRPr lang="en-US" dirty="0">
              <a:solidFill>
                <a:srgbClr val="09142A"/>
              </a:solidFill>
              <a:latin typeface="Roboto" panose="02000000000000000000" pitchFamily="2" charset="0"/>
            </a:endParaRPr>
          </a:p>
          <a:p>
            <a:r>
              <a:rPr lang="en-US" b="0" i="0" dirty="0">
                <a:solidFill>
                  <a:srgbClr val="09142A"/>
                </a:solidFill>
                <a:effectLst/>
                <a:latin typeface="Roboto" panose="02000000000000000000" pitchFamily="2" charset="0"/>
              </a:rPr>
              <a:t>It can be Inflammatory/Non inflammatory.</a:t>
            </a:r>
          </a:p>
          <a:p>
            <a:endParaRPr lang="en-US" b="0" i="0" dirty="0">
              <a:solidFill>
                <a:srgbClr val="09142A"/>
              </a:solidFill>
              <a:effectLst/>
              <a:latin typeface="Roboto" panose="02000000000000000000" pitchFamily="2" charset="0"/>
            </a:endParaRPr>
          </a:p>
          <a:p>
            <a:endParaRPr lang="en-US" dirty="0">
              <a:solidFill>
                <a:srgbClr val="09142A"/>
              </a:solidFill>
              <a:latin typeface="Roboto" panose="02000000000000000000" pitchFamily="2" charset="0"/>
            </a:endParaRPr>
          </a:p>
          <a:p>
            <a:endParaRPr lang="en-US" b="0" i="0" dirty="0">
              <a:solidFill>
                <a:srgbClr val="09142A"/>
              </a:solidFill>
              <a:effectLst/>
              <a:latin typeface="Roboto" panose="02000000000000000000" pitchFamily="2" charset="0"/>
            </a:endParaRPr>
          </a:p>
          <a:p>
            <a:endParaRPr lang="en-US" dirty="0">
              <a:solidFill>
                <a:srgbClr val="09142A"/>
              </a:solidFill>
              <a:latin typeface="Roboto" panose="02000000000000000000" pitchFamily="2" charset="0"/>
            </a:endParaRPr>
          </a:p>
          <a:p>
            <a:r>
              <a:rPr lang="en-US" b="0" i="0" dirty="0">
                <a:solidFill>
                  <a:srgbClr val="09142A"/>
                </a:solidFill>
                <a:effectLst/>
                <a:latin typeface="Roboto" panose="02000000000000000000" pitchFamily="2" charset="0"/>
              </a:rPr>
              <a:t>Cervical and occipital lymphadenopathy may be prominent.</a:t>
            </a:r>
            <a:endParaRPr lang="en-US" dirty="0"/>
          </a:p>
        </p:txBody>
      </p:sp>
      <p:graphicFrame>
        <p:nvGraphicFramePr>
          <p:cNvPr id="2" name="Table 2">
            <a:extLst>
              <a:ext uri="{FF2B5EF4-FFF2-40B4-BE49-F238E27FC236}">
                <a16:creationId xmlns:a16="http://schemas.microsoft.com/office/drawing/2014/main" id="{39161947-C78A-49C2-B834-EB8DF5B8DBD1}"/>
              </a:ext>
            </a:extLst>
          </p:cNvPr>
          <p:cNvGraphicFramePr>
            <a:graphicFrameLocks noGrp="1"/>
          </p:cNvGraphicFramePr>
          <p:nvPr>
            <p:extLst>
              <p:ext uri="{D42A27DB-BD31-4B8C-83A1-F6EECF244321}">
                <p14:modId xmlns:p14="http://schemas.microsoft.com/office/powerpoint/2010/main" val="3366549615"/>
              </p:ext>
            </p:extLst>
          </p:nvPr>
        </p:nvGraphicFramePr>
        <p:xfrm>
          <a:off x="2847789" y="3429000"/>
          <a:ext cx="5955554" cy="1452684"/>
        </p:xfrm>
        <a:graphic>
          <a:graphicData uri="http://schemas.openxmlformats.org/drawingml/2006/table">
            <a:tbl>
              <a:tblPr firstRow="1" bandRow="1">
                <a:tableStyleId>{21E4AEA4-8DFA-4A89-87EB-49C32662AFE0}</a:tableStyleId>
              </a:tblPr>
              <a:tblGrid>
                <a:gridCol w="2977777">
                  <a:extLst>
                    <a:ext uri="{9D8B030D-6E8A-4147-A177-3AD203B41FA5}">
                      <a16:colId xmlns:a16="http://schemas.microsoft.com/office/drawing/2014/main" val="3819612227"/>
                    </a:ext>
                  </a:extLst>
                </a:gridCol>
                <a:gridCol w="2977777">
                  <a:extLst>
                    <a:ext uri="{9D8B030D-6E8A-4147-A177-3AD203B41FA5}">
                      <a16:colId xmlns:a16="http://schemas.microsoft.com/office/drawing/2014/main" val="1303072895"/>
                    </a:ext>
                  </a:extLst>
                </a:gridCol>
              </a:tblGrid>
              <a:tr h="532894">
                <a:tc>
                  <a:txBody>
                    <a:bodyPr/>
                    <a:lstStyle/>
                    <a:p>
                      <a:r>
                        <a:rPr lang="en-US" dirty="0"/>
                        <a:t>Inflammatory</a:t>
                      </a:r>
                    </a:p>
                  </a:txBody>
                  <a:tcPr/>
                </a:tc>
                <a:tc>
                  <a:txBody>
                    <a:bodyPr/>
                    <a:lstStyle/>
                    <a:p>
                      <a:r>
                        <a:rPr lang="en-US" dirty="0"/>
                        <a:t>Non inflammatory</a:t>
                      </a:r>
                    </a:p>
                  </a:txBody>
                  <a:tcPr/>
                </a:tc>
                <a:extLst>
                  <a:ext uri="{0D108BD9-81ED-4DB2-BD59-A6C34878D82A}">
                    <a16:rowId xmlns:a16="http://schemas.microsoft.com/office/drawing/2014/main" val="1500718761"/>
                  </a:ext>
                </a:extLst>
              </a:tr>
              <a:tr h="919790">
                <a:tc>
                  <a:txBody>
                    <a:bodyPr/>
                    <a:lstStyle/>
                    <a:p>
                      <a:pPr marL="342900" indent="-342900">
                        <a:buAutoNum type="arabicPeriod"/>
                      </a:pPr>
                      <a:r>
                        <a:rPr lang="en-US" dirty="0"/>
                        <a:t>Black dot</a:t>
                      </a:r>
                    </a:p>
                    <a:p>
                      <a:pPr marL="342900" indent="-342900">
                        <a:buAutoNum type="arabicPeriod"/>
                      </a:pPr>
                      <a:r>
                        <a:rPr lang="en-US" dirty="0"/>
                        <a:t>Gray patch </a:t>
                      </a:r>
                    </a:p>
                  </a:txBody>
                  <a:tcPr/>
                </a:tc>
                <a:tc>
                  <a:txBody>
                    <a:bodyPr/>
                    <a:lstStyle/>
                    <a:p>
                      <a:pPr marL="342900" indent="-342900">
                        <a:buAutoNum type="arabicPeriod"/>
                      </a:pPr>
                      <a:r>
                        <a:rPr lang="en-US" dirty="0"/>
                        <a:t>Kerion </a:t>
                      </a:r>
                    </a:p>
                    <a:p>
                      <a:pPr marL="342900" indent="-342900">
                        <a:buAutoNum type="arabicPeriod"/>
                      </a:pPr>
                      <a:r>
                        <a:rPr lang="en-US" dirty="0"/>
                        <a:t>Favus</a:t>
                      </a:r>
                    </a:p>
                  </a:txBody>
                  <a:tcPr/>
                </a:tc>
                <a:extLst>
                  <a:ext uri="{0D108BD9-81ED-4DB2-BD59-A6C34878D82A}">
                    <a16:rowId xmlns:a16="http://schemas.microsoft.com/office/drawing/2014/main" val="3780324056"/>
                  </a:ext>
                </a:extLst>
              </a:tr>
            </a:tbl>
          </a:graphicData>
        </a:graphic>
      </p:graphicFrame>
    </p:spTree>
    <p:extLst>
      <p:ext uri="{BB962C8B-B14F-4D97-AF65-F5344CB8AC3E}">
        <p14:creationId xmlns:p14="http://schemas.microsoft.com/office/powerpoint/2010/main" val="1909579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dentifying and Treating Superficial Fungal Infections in the Urgent Care  Setting - Journal of Urgent Care Medicine">
            <a:extLst>
              <a:ext uri="{FF2B5EF4-FFF2-40B4-BE49-F238E27FC236}">
                <a16:creationId xmlns:a16="http://schemas.microsoft.com/office/drawing/2014/main" id="{A11AFF44-7437-4931-83B4-8DAE45EDF0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7172" y="546239"/>
            <a:ext cx="3220291" cy="216678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Black Dot T. Capitis | Download Scientific Diagram">
            <a:extLst>
              <a:ext uri="{FF2B5EF4-FFF2-40B4-BE49-F238E27FC236}">
                <a16:creationId xmlns:a16="http://schemas.microsoft.com/office/drawing/2014/main" id="{A32F52D4-AE5B-47A5-A1C5-7251E406F78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Tinea capitis | DermNet">
            <a:extLst>
              <a:ext uri="{FF2B5EF4-FFF2-40B4-BE49-F238E27FC236}">
                <a16:creationId xmlns:a16="http://schemas.microsoft.com/office/drawing/2014/main" id="{702825B3-AA9B-4DF2-BE6B-B6E9821270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172" y="3506055"/>
            <a:ext cx="3220291" cy="243394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What Is This Rapidly Growing Scalp Lesion on a 7-Year-Old? | Consultant360">
            <a:extLst>
              <a:ext uri="{FF2B5EF4-FFF2-40B4-BE49-F238E27FC236}">
                <a16:creationId xmlns:a16="http://schemas.microsoft.com/office/drawing/2014/main" id="{B9F121D0-4CE3-4D32-B7AD-93E178575B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1789" y="546239"/>
            <a:ext cx="2787649" cy="251780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Favus in an elderly Kashmiri female: A rare occurrence">
            <a:extLst>
              <a:ext uri="{FF2B5EF4-FFF2-40B4-BE49-F238E27FC236}">
                <a16:creationId xmlns:a16="http://schemas.microsoft.com/office/drawing/2014/main" id="{BE1C885D-E6D7-4088-B6A3-775565E7F8F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3639"/>
          <a:stretch/>
        </p:blipFill>
        <p:spPr bwMode="auto">
          <a:xfrm>
            <a:off x="6829425" y="3501995"/>
            <a:ext cx="3039030" cy="25178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72AA502-B034-43C8-8500-CA2A29B4764A}"/>
              </a:ext>
            </a:extLst>
          </p:cNvPr>
          <p:cNvSpPr txBox="1"/>
          <p:nvPr/>
        </p:nvSpPr>
        <p:spPr>
          <a:xfrm>
            <a:off x="3801035" y="1550005"/>
            <a:ext cx="2142565" cy="369332"/>
          </a:xfrm>
          <a:prstGeom prst="rect">
            <a:avLst/>
          </a:prstGeom>
          <a:noFill/>
        </p:spPr>
        <p:txBody>
          <a:bodyPr wrap="square">
            <a:spAutoFit/>
          </a:bodyPr>
          <a:lstStyle/>
          <a:p>
            <a:r>
              <a:rPr lang="en-US" dirty="0"/>
              <a:t>Gray patch </a:t>
            </a:r>
          </a:p>
        </p:txBody>
      </p:sp>
      <p:sp>
        <p:nvSpPr>
          <p:cNvPr id="13" name="TextBox 12">
            <a:extLst>
              <a:ext uri="{FF2B5EF4-FFF2-40B4-BE49-F238E27FC236}">
                <a16:creationId xmlns:a16="http://schemas.microsoft.com/office/drawing/2014/main" id="{13D59DFF-5289-4186-89A9-3C97D3EB98DD}"/>
              </a:ext>
            </a:extLst>
          </p:cNvPr>
          <p:cNvSpPr txBox="1"/>
          <p:nvPr/>
        </p:nvSpPr>
        <p:spPr>
          <a:xfrm>
            <a:off x="3801035" y="4569331"/>
            <a:ext cx="2142565" cy="369332"/>
          </a:xfrm>
          <a:prstGeom prst="rect">
            <a:avLst/>
          </a:prstGeom>
          <a:noFill/>
        </p:spPr>
        <p:txBody>
          <a:bodyPr wrap="square">
            <a:spAutoFit/>
          </a:bodyPr>
          <a:lstStyle/>
          <a:p>
            <a:r>
              <a:rPr lang="en-US" dirty="0"/>
              <a:t>Black dot</a:t>
            </a:r>
          </a:p>
        </p:txBody>
      </p:sp>
      <p:sp>
        <p:nvSpPr>
          <p:cNvPr id="15" name="TextBox 14">
            <a:extLst>
              <a:ext uri="{FF2B5EF4-FFF2-40B4-BE49-F238E27FC236}">
                <a16:creationId xmlns:a16="http://schemas.microsoft.com/office/drawing/2014/main" id="{214F0934-C49F-414A-8386-9EC0C235A10F}"/>
              </a:ext>
            </a:extLst>
          </p:cNvPr>
          <p:cNvSpPr txBox="1"/>
          <p:nvPr/>
        </p:nvSpPr>
        <p:spPr>
          <a:xfrm>
            <a:off x="10049435" y="1550005"/>
            <a:ext cx="878541" cy="369332"/>
          </a:xfrm>
          <a:prstGeom prst="rect">
            <a:avLst/>
          </a:prstGeom>
          <a:noFill/>
        </p:spPr>
        <p:txBody>
          <a:bodyPr wrap="square">
            <a:spAutoFit/>
          </a:bodyPr>
          <a:lstStyle/>
          <a:p>
            <a:r>
              <a:rPr lang="en-US" dirty="0"/>
              <a:t>Kerion</a:t>
            </a:r>
          </a:p>
        </p:txBody>
      </p:sp>
      <p:sp>
        <p:nvSpPr>
          <p:cNvPr id="17" name="TextBox 16">
            <a:extLst>
              <a:ext uri="{FF2B5EF4-FFF2-40B4-BE49-F238E27FC236}">
                <a16:creationId xmlns:a16="http://schemas.microsoft.com/office/drawing/2014/main" id="{DD059A61-4B70-421A-8565-C2B0E6E745F6}"/>
              </a:ext>
            </a:extLst>
          </p:cNvPr>
          <p:cNvSpPr txBox="1"/>
          <p:nvPr/>
        </p:nvSpPr>
        <p:spPr>
          <a:xfrm>
            <a:off x="10228729" y="4576229"/>
            <a:ext cx="1183341" cy="369332"/>
          </a:xfrm>
          <a:prstGeom prst="rect">
            <a:avLst/>
          </a:prstGeom>
          <a:noFill/>
        </p:spPr>
        <p:txBody>
          <a:bodyPr wrap="square">
            <a:spAutoFit/>
          </a:bodyPr>
          <a:lstStyle/>
          <a:p>
            <a:r>
              <a:rPr lang="en-US" dirty="0"/>
              <a:t>Favus</a:t>
            </a:r>
          </a:p>
        </p:txBody>
      </p:sp>
    </p:spTree>
    <p:extLst>
      <p:ext uri="{BB962C8B-B14F-4D97-AF65-F5344CB8AC3E}">
        <p14:creationId xmlns:p14="http://schemas.microsoft.com/office/powerpoint/2010/main" val="637472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27822-1B64-4599-949E-0A4771DEC988}"/>
              </a:ext>
            </a:extLst>
          </p:cNvPr>
          <p:cNvSpPr>
            <a:spLocks noGrp="1"/>
          </p:cNvSpPr>
          <p:nvPr>
            <p:ph type="title"/>
          </p:nvPr>
        </p:nvSpPr>
        <p:spPr/>
        <p:txBody>
          <a:bodyPr/>
          <a:lstStyle/>
          <a:p>
            <a:r>
              <a:rPr lang="en-US" b="1" dirty="0">
                <a:solidFill>
                  <a:srgbClr val="E85A80"/>
                </a:solidFill>
                <a:latin typeface="Cambria" panose="02040503050406030204" pitchFamily="18" charset="0"/>
                <a:ea typeface="Cambria" panose="02040503050406030204" pitchFamily="18" charset="0"/>
              </a:rPr>
              <a:t>Diagnosis</a:t>
            </a:r>
            <a:br>
              <a:rPr lang="en-US" b="1" dirty="0">
                <a:solidFill>
                  <a:srgbClr val="E85A80"/>
                </a:solidFill>
                <a:latin typeface="Cambria" panose="02040503050406030204" pitchFamily="18" charset="0"/>
                <a:ea typeface="Cambria" panose="02040503050406030204" pitchFamily="18" charset="0"/>
              </a:rPr>
            </a:br>
            <a:endParaRPr lang="en-US" b="1" dirty="0">
              <a:solidFill>
                <a:srgbClr val="E85A80"/>
              </a:solidFill>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1308A903-A663-493E-BD5B-67AF9BD971C2}"/>
              </a:ext>
            </a:extLst>
          </p:cNvPr>
          <p:cNvSpPr>
            <a:spLocks noGrp="1"/>
          </p:cNvSpPr>
          <p:nvPr>
            <p:ph idx="1"/>
          </p:nvPr>
        </p:nvSpPr>
        <p:spPr/>
        <p:txBody>
          <a:bodyPr/>
          <a:lstStyle/>
          <a:p>
            <a:pPr>
              <a:buClr>
                <a:srgbClr val="914A6A"/>
              </a:buClr>
              <a:buFont typeface="Wingdings" panose="05000000000000000000" pitchFamily="2" charset="2"/>
              <a:buChar char="ü"/>
            </a:pPr>
            <a:r>
              <a:rPr lang="en-US" dirty="0"/>
              <a:t>Diagnosis mostly depends on clinical examination.</a:t>
            </a:r>
          </a:p>
          <a:p>
            <a:pPr>
              <a:buClr>
                <a:srgbClr val="914A6A"/>
              </a:buClr>
              <a:buFont typeface="Wingdings" panose="05000000000000000000" pitchFamily="2" charset="2"/>
              <a:buChar char="ü"/>
            </a:pPr>
            <a:r>
              <a:rPr lang="en-US" dirty="0"/>
              <a:t>Confirmatory Laboratory investigations are-</a:t>
            </a:r>
          </a:p>
          <a:p>
            <a:pPr lvl="4">
              <a:buClr>
                <a:srgbClr val="914A6A"/>
              </a:buClr>
            </a:pPr>
            <a:r>
              <a:rPr lang="en-US" sz="2800" dirty="0"/>
              <a:t>Nail clipping or SKIN SCRAPING TEST WITH 10% KOH- Skin scrapings should be collected from the edge of the lesions</a:t>
            </a:r>
          </a:p>
          <a:p>
            <a:pPr lvl="4">
              <a:buClr>
                <a:srgbClr val="914A6A"/>
              </a:buClr>
            </a:pPr>
            <a:r>
              <a:rPr lang="en-US" sz="2800" dirty="0"/>
              <a:t>CULTURE- Sabouraud’s dextrose agar.</a:t>
            </a:r>
          </a:p>
          <a:p>
            <a:pPr lvl="4">
              <a:buClr>
                <a:srgbClr val="914A6A"/>
              </a:buClr>
            </a:pPr>
            <a:r>
              <a:rPr lang="en-US" sz="2800" dirty="0"/>
              <a:t>Wood’s lamp test </a:t>
            </a:r>
          </a:p>
          <a:p>
            <a:endParaRPr lang="en-US" dirty="0"/>
          </a:p>
        </p:txBody>
      </p:sp>
      <p:sp>
        <p:nvSpPr>
          <p:cNvPr id="5" name="TextBox 4">
            <a:extLst>
              <a:ext uri="{FF2B5EF4-FFF2-40B4-BE49-F238E27FC236}">
                <a16:creationId xmlns:a16="http://schemas.microsoft.com/office/drawing/2014/main" id="{D0F39391-2E6E-4A68-94F8-851846783AD7}"/>
              </a:ext>
            </a:extLst>
          </p:cNvPr>
          <p:cNvSpPr txBox="1"/>
          <p:nvPr/>
        </p:nvSpPr>
        <p:spPr>
          <a:xfrm>
            <a:off x="690282" y="5267675"/>
            <a:ext cx="9726705" cy="530915"/>
          </a:xfrm>
          <a:prstGeom prst="rect">
            <a:avLst/>
          </a:prstGeom>
          <a:noFill/>
        </p:spPr>
        <p:txBody>
          <a:bodyPr wrap="square">
            <a:spAutoFit/>
          </a:bodyPr>
          <a:lstStyle/>
          <a:p>
            <a:r>
              <a:rPr lang="en-US" sz="1050" dirty="0"/>
              <a:t>K. </a:t>
            </a:r>
            <a:r>
              <a:rPr lang="en-US" sz="1050" dirty="0" err="1"/>
              <a:t>Neena</a:t>
            </a:r>
            <a:r>
              <a:rPr lang="en-US" sz="1050" dirty="0"/>
              <a:t>, Illustrated synopsis of Dermatology &amp; Sexually Transmitted Diseases. 3rd Edition. New Delhi: Elsevier Health INR publication; 2012.</a:t>
            </a:r>
          </a:p>
          <a:p>
            <a:endParaRPr lang="en-US" dirty="0"/>
          </a:p>
        </p:txBody>
      </p:sp>
    </p:spTree>
    <p:extLst>
      <p:ext uri="{BB962C8B-B14F-4D97-AF65-F5344CB8AC3E}">
        <p14:creationId xmlns:p14="http://schemas.microsoft.com/office/powerpoint/2010/main" val="3232933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D09A3-D6E4-4B7B-AEE7-077C6067881A}"/>
              </a:ext>
            </a:extLst>
          </p:cNvPr>
          <p:cNvSpPr>
            <a:spLocks noGrp="1"/>
          </p:cNvSpPr>
          <p:nvPr>
            <p:ph type="title"/>
          </p:nvPr>
        </p:nvSpPr>
        <p:spPr/>
        <p:txBody>
          <a:bodyPr/>
          <a:lstStyle/>
          <a:p>
            <a:r>
              <a:rPr lang="en-US" b="1" dirty="0">
                <a:solidFill>
                  <a:srgbClr val="E85A80"/>
                </a:solidFill>
                <a:latin typeface="Cambria" panose="02040503050406030204" pitchFamily="18" charset="0"/>
                <a:ea typeface="Cambria" panose="02040503050406030204" pitchFamily="18" charset="0"/>
              </a:rPr>
              <a:t>Differential </a:t>
            </a:r>
            <a:r>
              <a:rPr lang="en-US" b="1" dirty="0" err="1">
                <a:solidFill>
                  <a:srgbClr val="E85A80"/>
                </a:solidFill>
                <a:latin typeface="Cambria" panose="02040503050406030204" pitchFamily="18" charset="0"/>
                <a:ea typeface="Cambria" panose="02040503050406030204" pitchFamily="18" charset="0"/>
              </a:rPr>
              <a:t>daignosis</a:t>
            </a:r>
            <a:endParaRPr lang="en-US" b="1" dirty="0">
              <a:solidFill>
                <a:srgbClr val="E85A80"/>
              </a:solidFill>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3F3D8182-0F20-4594-8CCC-3A238C577C24}"/>
              </a:ext>
            </a:extLst>
          </p:cNvPr>
          <p:cNvSpPr>
            <a:spLocks noGrp="1"/>
          </p:cNvSpPr>
          <p:nvPr>
            <p:ph idx="1"/>
          </p:nvPr>
        </p:nvSpPr>
        <p:spPr>
          <a:xfrm>
            <a:off x="3943350" y="2149475"/>
            <a:ext cx="5067300" cy="3089275"/>
          </a:xfrm>
        </p:spPr>
        <p:txBody>
          <a:bodyPr/>
          <a:lstStyle/>
          <a:p>
            <a:pPr>
              <a:buClr>
                <a:srgbClr val="9D0C0C"/>
              </a:buClr>
              <a:buFont typeface="Wingdings" panose="05000000000000000000" pitchFamily="2" charset="2"/>
              <a:buChar char="v"/>
            </a:pPr>
            <a:r>
              <a:rPr lang="en-US" dirty="0"/>
              <a:t>Allergic contact Dermatitis</a:t>
            </a:r>
          </a:p>
          <a:p>
            <a:pPr>
              <a:buClr>
                <a:srgbClr val="9D0C0C"/>
              </a:buClr>
              <a:buFont typeface="Wingdings" panose="05000000000000000000" pitchFamily="2" charset="2"/>
              <a:buChar char="v"/>
            </a:pPr>
            <a:r>
              <a:rPr lang="en-US" dirty="0"/>
              <a:t>Psoriasis </a:t>
            </a:r>
          </a:p>
          <a:p>
            <a:pPr>
              <a:buClr>
                <a:srgbClr val="9D0C0C"/>
              </a:buClr>
              <a:buFont typeface="Wingdings" panose="05000000000000000000" pitchFamily="2" charset="2"/>
              <a:buChar char="v"/>
            </a:pPr>
            <a:r>
              <a:rPr lang="en-US" dirty="0"/>
              <a:t>Eczema</a:t>
            </a:r>
          </a:p>
          <a:p>
            <a:pPr>
              <a:buClr>
                <a:srgbClr val="9D0C0C"/>
              </a:buClr>
              <a:buFont typeface="Wingdings" panose="05000000000000000000" pitchFamily="2" charset="2"/>
              <a:buChar char="v"/>
            </a:pPr>
            <a:r>
              <a:rPr lang="en-US" dirty="0"/>
              <a:t>Cutaneous candidiasis</a:t>
            </a:r>
          </a:p>
          <a:p>
            <a:pPr>
              <a:buClr>
                <a:srgbClr val="9D0C0C"/>
              </a:buClr>
              <a:buFont typeface="Wingdings" panose="05000000000000000000" pitchFamily="2" charset="2"/>
              <a:buChar char="v"/>
            </a:pPr>
            <a:r>
              <a:rPr lang="en-US" dirty="0"/>
              <a:t>Acanthosis nigricans</a:t>
            </a:r>
          </a:p>
          <a:p>
            <a:endParaRPr lang="en-US" dirty="0"/>
          </a:p>
        </p:txBody>
      </p:sp>
    </p:spTree>
    <p:extLst>
      <p:ext uri="{BB962C8B-B14F-4D97-AF65-F5344CB8AC3E}">
        <p14:creationId xmlns:p14="http://schemas.microsoft.com/office/powerpoint/2010/main" val="1436151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D6397-C7B9-40C8-9CD1-C05BAD9BCB6A}"/>
              </a:ext>
            </a:extLst>
          </p:cNvPr>
          <p:cNvSpPr>
            <a:spLocks noGrp="1"/>
          </p:cNvSpPr>
          <p:nvPr>
            <p:ph type="title"/>
          </p:nvPr>
        </p:nvSpPr>
        <p:spPr/>
        <p:txBody>
          <a:bodyPr/>
          <a:lstStyle/>
          <a:p>
            <a:r>
              <a:rPr lang="en-US" b="1" dirty="0">
                <a:solidFill>
                  <a:srgbClr val="E85A80"/>
                </a:solidFill>
                <a:latin typeface="Cambria" panose="02040503050406030204" pitchFamily="18" charset="0"/>
                <a:ea typeface="Cambria" panose="02040503050406030204" pitchFamily="18" charset="0"/>
              </a:rPr>
              <a:t>Treatment</a:t>
            </a:r>
          </a:p>
        </p:txBody>
      </p:sp>
      <p:sp>
        <p:nvSpPr>
          <p:cNvPr id="3" name="Content Placeholder 2">
            <a:extLst>
              <a:ext uri="{FF2B5EF4-FFF2-40B4-BE49-F238E27FC236}">
                <a16:creationId xmlns:a16="http://schemas.microsoft.com/office/drawing/2014/main" id="{40A8CC30-88B7-40C3-BA0A-CF7411B7452C}"/>
              </a:ext>
            </a:extLst>
          </p:cNvPr>
          <p:cNvSpPr>
            <a:spLocks noGrp="1"/>
          </p:cNvSpPr>
          <p:nvPr>
            <p:ph idx="1"/>
          </p:nvPr>
        </p:nvSpPr>
        <p:spPr>
          <a:xfrm>
            <a:off x="6826625" y="1253331"/>
            <a:ext cx="4827494" cy="4351338"/>
          </a:xfrm>
        </p:spPr>
        <p:txBody>
          <a:bodyPr>
            <a:normAutofit fontScale="92500" lnSpcReduction="20000"/>
          </a:bodyPr>
          <a:lstStyle/>
          <a:p>
            <a:pPr marL="0" indent="0">
              <a:buClr>
                <a:srgbClr val="9D0C0C"/>
              </a:buClr>
              <a:buNone/>
            </a:pPr>
            <a:r>
              <a:rPr lang="en-US" sz="3100" b="1" dirty="0"/>
              <a:t>Treatment options-</a:t>
            </a:r>
          </a:p>
          <a:p>
            <a:pPr>
              <a:buClr>
                <a:srgbClr val="9D0C0C"/>
              </a:buClr>
            </a:pPr>
            <a:r>
              <a:rPr lang="en-US" dirty="0"/>
              <a:t>Azoles</a:t>
            </a:r>
          </a:p>
          <a:p>
            <a:pPr lvl="2">
              <a:buClr>
                <a:srgbClr val="E85A80"/>
              </a:buClr>
              <a:buFont typeface="Wingdings" panose="05000000000000000000" pitchFamily="2" charset="2"/>
              <a:buChar char="Ø"/>
            </a:pPr>
            <a:r>
              <a:rPr lang="en-US" sz="2600" dirty="0"/>
              <a:t>Clotrimazole</a:t>
            </a:r>
          </a:p>
          <a:p>
            <a:pPr lvl="2">
              <a:buClr>
                <a:srgbClr val="E85A80"/>
              </a:buClr>
              <a:buFont typeface="Wingdings" panose="05000000000000000000" pitchFamily="2" charset="2"/>
              <a:buChar char="Ø"/>
            </a:pPr>
            <a:r>
              <a:rPr lang="en-US" sz="2600" dirty="0"/>
              <a:t>Econazole</a:t>
            </a:r>
          </a:p>
          <a:p>
            <a:pPr lvl="2">
              <a:buClr>
                <a:srgbClr val="E85A80"/>
              </a:buClr>
              <a:buFont typeface="Wingdings" panose="05000000000000000000" pitchFamily="2" charset="2"/>
              <a:buChar char="Ø"/>
            </a:pPr>
            <a:r>
              <a:rPr lang="en-US" sz="2600" dirty="0"/>
              <a:t>Ketoconazole</a:t>
            </a:r>
          </a:p>
          <a:p>
            <a:pPr lvl="2">
              <a:buClr>
                <a:srgbClr val="E85A80"/>
              </a:buClr>
              <a:buFont typeface="Wingdings" panose="05000000000000000000" pitchFamily="2" charset="2"/>
              <a:buChar char="Ø"/>
            </a:pPr>
            <a:r>
              <a:rPr lang="en-US" sz="2600" dirty="0"/>
              <a:t>Miconazole</a:t>
            </a:r>
          </a:p>
          <a:p>
            <a:pPr lvl="2">
              <a:buClr>
                <a:srgbClr val="E85A80"/>
              </a:buClr>
              <a:buFont typeface="Wingdings" panose="05000000000000000000" pitchFamily="2" charset="2"/>
              <a:buChar char="Ø"/>
            </a:pPr>
            <a:r>
              <a:rPr lang="en-US" sz="2600" dirty="0"/>
              <a:t>Itraconazole</a:t>
            </a:r>
          </a:p>
          <a:p>
            <a:pPr lvl="2">
              <a:buClr>
                <a:srgbClr val="E85A80"/>
              </a:buClr>
              <a:buFont typeface="Wingdings" panose="05000000000000000000" pitchFamily="2" charset="2"/>
              <a:buChar char="Ø"/>
            </a:pPr>
            <a:r>
              <a:rPr lang="en-US" sz="2600" dirty="0"/>
              <a:t>Tioconazole</a:t>
            </a:r>
          </a:p>
          <a:p>
            <a:pPr lvl="2">
              <a:buClr>
                <a:srgbClr val="E85A80"/>
              </a:buClr>
              <a:buFont typeface="Wingdings" panose="05000000000000000000" pitchFamily="2" charset="2"/>
              <a:buChar char="Ø"/>
            </a:pPr>
            <a:r>
              <a:rPr lang="en-US" sz="2600" dirty="0"/>
              <a:t>Fluconazole</a:t>
            </a:r>
          </a:p>
          <a:p>
            <a:pPr lvl="2">
              <a:buClr>
                <a:srgbClr val="E85A80"/>
              </a:buClr>
              <a:buFont typeface="Wingdings" panose="05000000000000000000" pitchFamily="2" charset="2"/>
              <a:buChar char="Ø"/>
            </a:pPr>
            <a:r>
              <a:rPr lang="en-US" sz="2600" dirty="0"/>
              <a:t>Luliconazole.</a:t>
            </a:r>
          </a:p>
          <a:p>
            <a:pPr>
              <a:buClr>
                <a:srgbClr val="9D0C0C"/>
              </a:buClr>
            </a:pPr>
            <a:r>
              <a:rPr lang="en-US" sz="2800" dirty="0"/>
              <a:t>Allylamines-Terbinafine</a:t>
            </a:r>
          </a:p>
          <a:p>
            <a:pPr>
              <a:buClr>
                <a:srgbClr val="9D0C0C"/>
              </a:buClr>
            </a:pPr>
            <a:r>
              <a:rPr lang="en-US" sz="2800" dirty="0"/>
              <a:t>Griseofulvin</a:t>
            </a:r>
          </a:p>
          <a:p>
            <a:pPr>
              <a:buClr>
                <a:srgbClr val="9D0C0C"/>
              </a:buClr>
            </a:pPr>
            <a:endParaRPr lang="en-US" dirty="0"/>
          </a:p>
        </p:txBody>
      </p:sp>
      <p:sp>
        <p:nvSpPr>
          <p:cNvPr id="4" name="TextBox 3">
            <a:extLst>
              <a:ext uri="{FF2B5EF4-FFF2-40B4-BE49-F238E27FC236}">
                <a16:creationId xmlns:a16="http://schemas.microsoft.com/office/drawing/2014/main" id="{41B0C0B6-3D2F-4478-BBE0-65FE8816713F}"/>
              </a:ext>
            </a:extLst>
          </p:cNvPr>
          <p:cNvSpPr txBox="1"/>
          <p:nvPr/>
        </p:nvSpPr>
        <p:spPr>
          <a:xfrm>
            <a:off x="663388" y="2377328"/>
            <a:ext cx="4634753" cy="1938992"/>
          </a:xfrm>
          <a:prstGeom prst="rect">
            <a:avLst/>
          </a:prstGeom>
          <a:noFill/>
        </p:spPr>
        <p:txBody>
          <a:bodyPr wrap="square" rtlCol="0">
            <a:spAutoFit/>
          </a:bodyPr>
          <a:lstStyle/>
          <a:p>
            <a:r>
              <a:rPr lang="en-US" sz="2400" dirty="0"/>
              <a:t>Effectiveness of dermatophytosis treatment depends on 3 factors-</a:t>
            </a:r>
          </a:p>
          <a:p>
            <a:pPr marL="285750" indent="-285750">
              <a:buFont typeface="Arial" panose="020B0604020202020204" pitchFamily="34" charset="0"/>
              <a:buChar char="•"/>
            </a:pPr>
            <a:r>
              <a:rPr lang="en-US" sz="2400" dirty="0"/>
              <a:t>Fungal Characteristics</a:t>
            </a:r>
          </a:p>
          <a:p>
            <a:pPr marL="285750" indent="-285750">
              <a:buFont typeface="Arial" panose="020B0604020202020204" pitchFamily="34" charset="0"/>
              <a:buChar char="•"/>
            </a:pPr>
            <a:r>
              <a:rPr lang="en-US" sz="2400" dirty="0"/>
              <a:t>Host immunity</a:t>
            </a:r>
          </a:p>
          <a:p>
            <a:pPr marL="285750" indent="-285750">
              <a:buFont typeface="Arial" panose="020B0604020202020204" pitchFamily="34" charset="0"/>
              <a:buChar char="•"/>
            </a:pPr>
            <a:r>
              <a:rPr lang="en-US" sz="2400" dirty="0"/>
              <a:t>Drug competency</a:t>
            </a:r>
            <a:endParaRPr lang="en-US" dirty="0"/>
          </a:p>
        </p:txBody>
      </p:sp>
    </p:spTree>
    <p:extLst>
      <p:ext uri="{BB962C8B-B14F-4D97-AF65-F5344CB8AC3E}">
        <p14:creationId xmlns:p14="http://schemas.microsoft.com/office/powerpoint/2010/main" val="531646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CA501-4990-4929-910C-F07332547E3E}"/>
              </a:ext>
            </a:extLst>
          </p:cNvPr>
          <p:cNvSpPr>
            <a:spLocks noGrp="1"/>
          </p:cNvSpPr>
          <p:nvPr>
            <p:ph type="title"/>
          </p:nvPr>
        </p:nvSpPr>
        <p:spPr>
          <a:xfrm>
            <a:off x="0" y="372346"/>
            <a:ext cx="12460941" cy="495487"/>
          </a:xfrm>
        </p:spPr>
        <p:txBody>
          <a:bodyPr>
            <a:noAutofit/>
          </a:bodyPr>
          <a:lstStyle/>
          <a:p>
            <a:r>
              <a:rPr lang="en-US" sz="4300" b="1" dirty="0">
                <a:solidFill>
                  <a:srgbClr val="E85A80"/>
                </a:solidFill>
              </a:rPr>
              <a:t>Challenges in the treatment of dermatophytosis</a:t>
            </a:r>
          </a:p>
        </p:txBody>
      </p:sp>
      <p:sp>
        <p:nvSpPr>
          <p:cNvPr id="3" name="Content Placeholder 2">
            <a:extLst>
              <a:ext uri="{FF2B5EF4-FFF2-40B4-BE49-F238E27FC236}">
                <a16:creationId xmlns:a16="http://schemas.microsoft.com/office/drawing/2014/main" id="{1AD6B960-D881-4A7E-A606-9DC99F369C23}"/>
              </a:ext>
            </a:extLst>
          </p:cNvPr>
          <p:cNvSpPr>
            <a:spLocks noGrp="1"/>
          </p:cNvSpPr>
          <p:nvPr>
            <p:ph idx="1"/>
          </p:nvPr>
        </p:nvSpPr>
        <p:spPr>
          <a:xfrm>
            <a:off x="551330" y="2345578"/>
            <a:ext cx="6270812" cy="4351338"/>
          </a:xfrm>
        </p:spPr>
        <p:txBody>
          <a:bodyPr>
            <a:normAutofit/>
          </a:bodyPr>
          <a:lstStyle/>
          <a:p>
            <a:pPr marL="0" indent="0" algn="ctr">
              <a:buNone/>
            </a:pPr>
            <a:r>
              <a:rPr lang="en-US" sz="2400" dirty="0"/>
              <a:t>Most of the currently used antifungals requires prolonged treatment for complete clearance of the fungal elements.</a:t>
            </a:r>
          </a:p>
          <a:p>
            <a:pPr marL="0" indent="0" algn="ctr">
              <a:buNone/>
            </a:pPr>
            <a:endParaRPr lang="en-US" sz="2400" dirty="0"/>
          </a:p>
          <a:p>
            <a:pPr marL="0" indent="0" algn="ctr">
              <a:buNone/>
            </a:pPr>
            <a:r>
              <a:rPr lang="en-US" sz="2400" dirty="0"/>
              <a:t>patient nonadherence</a:t>
            </a:r>
          </a:p>
          <a:p>
            <a:pPr marL="0" indent="0" algn="ctr">
              <a:buNone/>
            </a:pPr>
            <a:endParaRPr lang="en-US" sz="2400" dirty="0"/>
          </a:p>
          <a:p>
            <a:pPr lvl="4"/>
            <a:r>
              <a:rPr lang="en-US" sz="2400" dirty="0"/>
              <a:t>The high rate of relapse</a:t>
            </a:r>
          </a:p>
          <a:p>
            <a:pPr lvl="4"/>
            <a:r>
              <a:rPr lang="en-US" sz="2400" dirty="0"/>
              <a:t>Antifungal resistance</a:t>
            </a:r>
          </a:p>
          <a:p>
            <a:pPr algn="ctr"/>
            <a:endParaRPr lang="en-US" dirty="0"/>
          </a:p>
        </p:txBody>
      </p:sp>
      <p:sp>
        <p:nvSpPr>
          <p:cNvPr id="4" name="Arrow: Down 3">
            <a:extLst>
              <a:ext uri="{FF2B5EF4-FFF2-40B4-BE49-F238E27FC236}">
                <a16:creationId xmlns:a16="http://schemas.microsoft.com/office/drawing/2014/main" id="{72B35ABF-B6AA-4426-8BDB-2F4F62BCAAB9}"/>
              </a:ext>
            </a:extLst>
          </p:cNvPr>
          <p:cNvSpPr/>
          <p:nvPr/>
        </p:nvSpPr>
        <p:spPr>
          <a:xfrm>
            <a:off x="3480549" y="3483691"/>
            <a:ext cx="206188" cy="3496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8B5D77BA-6EDC-48E8-B6F9-40ACE41B1295}"/>
              </a:ext>
            </a:extLst>
          </p:cNvPr>
          <p:cNvSpPr/>
          <p:nvPr/>
        </p:nvSpPr>
        <p:spPr>
          <a:xfrm>
            <a:off x="3480548" y="4413671"/>
            <a:ext cx="206188" cy="3496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DCCF95A-190C-4366-A341-930C0D9F4004}"/>
              </a:ext>
            </a:extLst>
          </p:cNvPr>
          <p:cNvSpPr txBox="1"/>
          <p:nvPr/>
        </p:nvSpPr>
        <p:spPr>
          <a:xfrm>
            <a:off x="1978959" y="1576467"/>
            <a:ext cx="3209365" cy="400110"/>
          </a:xfrm>
          <a:prstGeom prst="rect">
            <a:avLst/>
          </a:prstGeom>
          <a:solidFill>
            <a:srgbClr val="92D050"/>
          </a:solidFill>
        </p:spPr>
        <p:txBody>
          <a:bodyPr wrap="square">
            <a:spAutoFit/>
          </a:bodyPr>
          <a:lstStyle/>
          <a:p>
            <a:pPr algn="ctr"/>
            <a:r>
              <a:rPr lang="en-US" sz="2000" b="1" dirty="0"/>
              <a:t>Topical Antifungal Agent</a:t>
            </a:r>
          </a:p>
        </p:txBody>
      </p:sp>
      <p:sp>
        <p:nvSpPr>
          <p:cNvPr id="11" name="TextBox 10">
            <a:extLst>
              <a:ext uri="{FF2B5EF4-FFF2-40B4-BE49-F238E27FC236}">
                <a16:creationId xmlns:a16="http://schemas.microsoft.com/office/drawing/2014/main" id="{95D2B968-837F-474E-BE37-8DB217D71BDF}"/>
              </a:ext>
            </a:extLst>
          </p:cNvPr>
          <p:cNvSpPr txBox="1"/>
          <p:nvPr/>
        </p:nvSpPr>
        <p:spPr>
          <a:xfrm>
            <a:off x="8346141" y="1539785"/>
            <a:ext cx="2563906" cy="400110"/>
          </a:xfrm>
          <a:prstGeom prst="rect">
            <a:avLst/>
          </a:prstGeom>
          <a:solidFill>
            <a:srgbClr val="0070C0"/>
          </a:solidFill>
        </p:spPr>
        <p:txBody>
          <a:bodyPr wrap="square">
            <a:spAutoFit/>
          </a:bodyPr>
          <a:lstStyle/>
          <a:p>
            <a:pPr algn="ctr"/>
            <a:r>
              <a:rPr lang="en-US" sz="2000" b="1" dirty="0">
                <a:solidFill>
                  <a:schemeClr val="bg1"/>
                </a:solidFill>
              </a:rPr>
              <a:t>Systemic antifungals</a:t>
            </a:r>
          </a:p>
        </p:txBody>
      </p:sp>
      <p:sp>
        <p:nvSpPr>
          <p:cNvPr id="13" name="TextBox 12">
            <a:extLst>
              <a:ext uri="{FF2B5EF4-FFF2-40B4-BE49-F238E27FC236}">
                <a16:creationId xmlns:a16="http://schemas.microsoft.com/office/drawing/2014/main" id="{847AF16C-B4D8-48BE-B842-BCFD2474EFE2}"/>
              </a:ext>
            </a:extLst>
          </p:cNvPr>
          <p:cNvSpPr txBox="1"/>
          <p:nvPr/>
        </p:nvSpPr>
        <p:spPr>
          <a:xfrm>
            <a:off x="7888941" y="2345578"/>
            <a:ext cx="4150659" cy="1569660"/>
          </a:xfrm>
          <a:prstGeom prst="rect">
            <a:avLst/>
          </a:prstGeom>
          <a:noFill/>
        </p:spPr>
        <p:txBody>
          <a:bodyPr wrap="square">
            <a:spAutoFit/>
          </a:bodyPr>
          <a:lstStyle/>
          <a:p>
            <a:pPr marL="342900" indent="-342900">
              <a:buFont typeface="Arial" panose="020B0604020202020204" pitchFamily="34" charset="0"/>
              <a:buChar char="•"/>
            </a:pPr>
            <a:r>
              <a:rPr lang="en-US" sz="2400" dirty="0"/>
              <a:t>Risk of hepatotoxicity</a:t>
            </a:r>
          </a:p>
          <a:p>
            <a:pPr marL="342900" indent="-342900">
              <a:buFont typeface="Arial" panose="020B0604020202020204" pitchFamily="34" charset="0"/>
              <a:buChar char="•"/>
            </a:pPr>
            <a:r>
              <a:rPr lang="en-US" sz="2400" dirty="0"/>
              <a:t>Possible drug-drug interactions with other systemic medications.</a:t>
            </a:r>
          </a:p>
        </p:txBody>
      </p:sp>
    </p:spTree>
    <p:extLst>
      <p:ext uri="{BB962C8B-B14F-4D97-AF65-F5344CB8AC3E}">
        <p14:creationId xmlns:p14="http://schemas.microsoft.com/office/powerpoint/2010/main" val="4059997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3F245F-80AD-4C66-8262-2C3A36330FB4}"/>
              </a:ext>
            </a:extLst>
          </p:cNvPr>
          <p:cNvSpPr>
            <a:spLocks noGrp="1"/>
          </p:cNvSpPr>
          <p:nvPr>
            <p:ph type="title"/>
          </p:nvPr>
        </p:nvSpPr>
        <p:spPr>
          <a:xfrm>
            <a:off x="838200" y="366794"/>
            <a:ext cx="10515600" cy="1325563"/>
          </a:xfrm>
          <a:ln>
            <a:noFill/>
          </a:ln>
          <a:effectLst/>
        </p:spPr>
        <p:txBody>
          <a:bodyPr>
            <a:normAutofit/>
          </a:bodyPr>
          <a:lstStyle/>
          <a:p>
            <a:pPr algn="ctr"/>
            <a:r>
              <a:rPr lang="en-US" dirty="0"/>
              <a:t>So, there is a substantial </a:t>
            </a:r>
            <a:r>
              <a:rPr lang="en-US" dirty="0">
                <a:solidFill>
                  <a:srgbClr val="FF0000"/>
                </a:solidFill>
              </a:rPr>
              <a:t>Unmet Need </a:t>
            </a:r>
            <a:r>
              <a:rPr lang="en-US" dirty="0"/>
              <a:t>for an Ideal topical antifungal agent with……</a:t>
            </a:r>
          </a:p>
        </p:txBody>
      </p:sp>
      <p:sp>
        <p:nvSpPr>
          <p:cNvPr id="10" name="Arrow: Pentagon 9">
            <a:extLst>
              <a:ext uri="{FF2B5EF4-FFF2-40B4-BE49-F238E27FC236}">
                <a16:creationId xmlns:a16="http://schemas.microsoft.com/office/drawing/2014/main" id="{E1F62E2A-B5C4-4CBE-86BE-458177B82481}"/>
              </a:ext>
            </a:extLst>
          </p:cNvPr>
          <p:cNvSpPr/>
          <p:nvPr/>
        </p:nvSpPr>
        <p:spPr>
          <a:xfrm>
            <a:off x="1286436" y="2187388"/>
            <a:ext cx="2989729" cy="484094"/>
          </a:xfrm>
          <a:prstGeom prst="homePlat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b="1" dirty="0"/>
          </a:p>
          <a:p>
            <a:pPr algn="just"/>
            <a:r>
              <a:rPr lang="en-US" sz="2000" b="1" dirty="0"/>
              <a:t>Broad-spectrum activity </a:t>
            </a:r>
          </a:p>
          <a:p>
            <a:pPr algn="ctr"/>
            <a:endParaRPr lang="en-US" dirty="0"/>
          </a:p>
        </p:txBody>
      </p:sp>
      <p:sp>
        <p:nvSpPr>
          <p:cNvPr id="12" name="Arrow: Pentagon 11">
            <a:extLst>
              <a:ext uri="{FF2B5EF4-FFF2-40B4-BE49-F238E27FC236}">
                <a16:creationId xmlns:a16="http://schemas.microsoft.com/office/drawing/2014/main" id="{7173E4FC-B7DF-40F9-8E25-C8D877D0A40D}"/>
              </a:ext>
            </a:extLst>
          </p:cNvPr>
          <p:cNvSpPr/>
          <p:nvPr/>
        </p:nvSpPr>
        <p:spPr>
          <a:xfrm>
            <a:off x="1286437" y="3900766"/>
            <a:ext cx="3444912" cy="686633"/>
          </a:xfrm>
          <a:prstGeom prst="homePlat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Efficacy at low concentrations</a:t>
            </a:r>
            <a:endParaRPr lang="en-US" dirty="0"/>
          </a:p>
        </p:txBody>
      </p:sp>
      <p:sp>
        <p:nvSpPr>
          <p:cNvPr id="13" name="Arrow: Pentagon 12">
            <a:extLst>
              <a:ext uri="{FF2B5EF4-FFF2-40B4-BE49-F238E27FC236}">
                <a16:creationId xmlns:a16="http://schemas.microsoft.com/office/drawing/2014/main" id="{D54BEFD6-EDA4-48B2-BC26-9877AA7F17E3}"/>
              </a:ext>
            </a:extLst>
          </p:cNvPr>
          <p:cNvSpPr/>
          <p:nvPr/>
        </p:nvSpPr>
        <p:spPr>
          <a:xfrm>
            <a:off x="1252817" y="3032311"/>
            <a:ext cx="3433482" cy="686634"/>
          </a:xfrm>
          <a:prstGeom prst="homePlate">
            <a:avLst/>
          </a:prstGeom>
          <a:solidFill>
            <a:srgbClr val="00BAA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Convenient dosing schedules</a:t>
            </a:r>
            <a:endParaRPr lang="en-US" dirty="0"/>
          </a:p>
        </p:txBody>
      </p:sp>
      <p:sp>
        <p:nvSpPr>
          <p:cNvPr id="14" name="Arrow: Pentagon 13">
            <a:extLst>
              <a:ext uri="{FF2B5EF4-FFF2-40B4-BE49-F238E27FC236}">
                <a16:creationId xmlns:a16="http://schemas.microsoft.com/office/drawing/2014/main" id="{D78E84C4-EBCF-43B2-99F0-D778C3264276}"/>
              </a:ext>
            </a:extLst>
          </p:cNvPr>
          <p:cNvSpPr/>
          <p:nvPr/>
        </p:nvSpPr>
        <p:spPr>
          <a:xfrm>
            <a:off x="1252817" y="4858027"/>
            <a:ext cx="3478532" cy="686633"/>
          </a:xfrm>
          <a:prstGeom prst="homePlate">
            <a:avLst/>
          </a:prstGeom>
          <a:solidFill>
            <a:srgbClr val="E85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High mycologic and clinical cure rates</a:t>
            </a:r>
            <a:endParaRPr lang="en-US" dirty="0"/>
          </a:p>
        </p:txBody>
      </p:sp>
      <p:sp>
        <p:nvSpPr>
          <p:cNvPr id="15" name="Arrow: Pentagon 14">
            <a:extLst>
              <a:ext uri="{FF2B5EF4-FFF2-40B4-BE49-F238E27FC236}">
                <a16:creationId xmlns:a16="http://schemas.microsoft.com/office/drawing/2014/main" id="{1266B663-4785-4EA5-929F-191573B313BC}"/>
              </a:ext>
            </a:extLst>
          </p:cNvPr>
          <p:cNvSpPr/>
          <p:nvPr/>
        </p:nvSpPr>
        <p:spPr>
          <a:xfrm>
            <a:off x="1214719" y="2075050"/>
            <a:ext cx="3444912" cy="686635"/>
          </a:xfrm>
          <a:prstGeom prst="homePlate">
            <a:avLst/>
          </a:prstGeom>
          <a:solidFill>
            <a:srgbClr val="914A6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b="1" dirty="0"/>
          </a:p>
          <a:p>
            <a:pPr algn="just"/>
            <a:r>
              <a:rPr lang="en-US" sz="2000" b="1" dirty="0"/>
              <a:t>Broad-spectrum activity </a:t>
            </a:r>
          </a:p>
          <a:p>
            <a:pPr algn="ctr"/>
            <a:endParaRPr lang="en-US" dirty="0"/>
          </a:p>
        </p:txBody>
      </p:sp>
      <p:sp>
        <p:nvSpPr>
          <p:cNvPr id="17" name="Arrow: Pentagon 16">
            <a:extLst>
              <a:ext uri="{FF2B5EF4-FFF2-40B4-BE49-F238E27FC236}">
                <a16:creationId xmlns:a16="http://schemas.microsoft.com/office/drawing/2014/main" id="{A9C2FFBB-E1B8-449F-9BFF-F8878AB86CDE}"/>
              </a:ext>
            </a:extLst>
          </p:cNvPr>
          <p:cNvSpPr/>
          <p:nvPr/>
        </p:nvSpPr>
        <p:spPr>
          <a:xfrm flipH="1">
            <a:off x="7821041" y="3900767"/>
            <a:ext cx="3202857" cy="686632"/>
          </a:xfrm>
          <a:prstGeom prst="homePlate">
            <a:avLst/>
          </a:prstGeom>
          <a:solidFill>
            <a:srgbClr val="00BAA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Lack of development of resistance</a:t>
            </a:r>
            <a:endParaRPr lang="en-US" dirty="0"/>
          </a:p>
        </p:txBody>
      </p:sp>
      <p:sp>
        <p:nvSpPr>
          <p:cNvPr id="18" name="Arrow: Pentagon 17">
            <a:extLst>
              <a:ext uri="{FF2B5EF4-FFF2-40B4-BE49-F238E27FC236}">
                <a16:creationId xmlns:a16="http://schemas.microsoft.com/office/drawing/2014/main" id="{34E9584F-0D64-4F3C-B6C4-09A44165B92B}"/>
              </a:ext>
            </a:extLst>
          </p:cNvPr>
          <p:cNvSpPr/>
          <p:nvPr/>
        </p:nvSpPr>
        <p:spPr>
          <a:xfrm flipH="1">
            <a:off x="7866759" y="3014840"/>
            <a:ext cx="3179999" cy="686634"/>
          </a:xfrm>
          <a:prstGeom prst="homePlate">
            <a:avLst/>
          </a:prstGeom>
          <a:solidFill>
            <a:srgbClr val="FEC24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 reservoir effect in the stratum corneum</a:t>
            </a:r>
            <a:endParaRPr lang="en-US" dirty="0"/>
          </a:p>
        </p:txBody>
      </p:sp>
      <p:sp>
        <p:nvSpPr>
          <p:cNvPr id="19" name="Arrow: Pentagon 18">
            <a:extLst>
              <a:ext uri="{FF2B5EF4-FFF2-40B4-BE49-F238E27FC236}">
                <a16:creationId xmlns:a16="http://schemas.microsoft.com/office/drawing/2014/main" id="{01F3FAE1-8201-4D8E-A2DE-3870FD493463}"/>
              </a:ext>
            </a:extLst>
          </p:cNvPr>
          <p:cNvSpPr/>
          <p:nvPr/>
        </p:nvSpPr>
        <p:spPr>
          <a:xfrm flipH="1">
            <a:off x="7855331" y="4852635"/>
            <a:ext cx="3202857" cy="642232"/>
          </a:xfrm>
          <a:prstGeom prst="homePlate">
            <a:avLst/>
          </a:prstGeom>
          <a:solidFill>
            <a:srgbClr val="A5D1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 low cost.</a:t>
            </a:r>
          </a:p>
        </p:txBody>
      </p:sp>
      <p:sp>
        <p:nvSpPr>
          <p:cNvPr id="20" name="Arrow: Pentagon 19">
            <a:extLst>
              <a:ext uri="{FF2B5EF4-FFF2-40B4-BE49-F238E27FC236}">
                <a16:creationId xmlns:a16="http://schemas.microsoft.com/office/drawing/2014/main" id="{EFB48366-916D-46E0-BDFE-B5C0E406A88D}"/>
              </a:ext>
            </a:extLst>
          </p:cNvPr>
          <p:cNvSpPr/>
          <p:nvPr/>
        </p:nvSpPr>
        <p:spPr>
          <a:xfrm flipH="1">
            <a:off x="7866759" y="2075050"/>
            <a:ext cx="3202860" cy="686635"/>
          </a:xfrm>
          <a:prstGeom prst="homePlate">
            <a:avLst/>
          </a:prstGeom>
          <a:solidFill>
            <a:srgbClr val="E85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Low relapse rates</a:t>
            </a:r>
            <a:endParaRPr lang="en-US" dirty="0"/>
          </a:p>
        </p:txBody>
      </p:sp>
      <p:sp>
        <p:nvSpPr>
          <p:cNvPr id="11" name="Rectangle 10">
            <a:extLst>
              <a:ext uri="{FF2B5EF4-FFF2-40B4-BE49-F238E27FC236}">
                <a16:creationId xmlns:a16="http://schemas.microsoft.com/office/drawing/2014/main" id="{78EBA272-6770-45FF-9929-BFD30BDB7FF5}"/>
              </a:ext>
            </a:extLst>
          </p:cNvPr>
          <p:cNvSpPr/>
          <p:nvPr/>
        </p:nvSpPr>
        <p:spPr>
          <a:xfrm flipH="1">
            <a:off x="1194998" y="1899886"/>
            <a:ext cx="45719" cy="3769660"/>
          </a:xfrm>
          <a:prstGeom prst="rect">
            <a:avLst/>
          </a:pr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02864A-8F90-4F9D-849B-72C7A9C2BD90}"/>
              </a:ext>
            </a:extLst>
          </p:cNvPr>
          <p:cNvSpPr/>
          <p:nvPr/>
        </p:nvSpPr>
        <p:spPr>
          <a:xfrm flipH="1">
            <a:off x="11072309" y="1899886"/>
            <a:ext cx="45719" cy="3769660"/>
          </a:xfrm>
          <a:prstGeom prst="rect">
            <a:avLst/>
          </a:pr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2034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D1E4C-3D01-4F17-852A-1EFB1999C83B}"/>
              </a:ext>
            </a:extLst>
          </p:cNvPr>
          <p:cNvSpPr>
            <a:spLocks noGrp="1"/>
          </p:cNvSpPr>
          <p:nvPr>
            <p:ph type="title"/>
          </p:nvPr>
        </p:nvSpPr>
        <p:spPr/>
        <p:txBody>
          <a:bodyPr/>
          <a:lstStyle/>
          <a:p>
            <a:r>
              <a:rPr lang="en-US" dirty="0">
                <a:solidFill>
                  <a:srgbClr val="E85A80"/>
                </a:solidFill>
                <a:latin typeface="Cambria" panose="02040503050406030204" pitchFamily="18" charset="0"/>
                <a:ea typeface="Cambria" panose="02040503050406030204" pitchFamily="18" charset="0"/>
              </a:rPr>
              <a:t>Dermatophytosis</a:t>
            </a:r>
          </a:p>
        </p:txBody>
      </p:sp>
      <p:sp>
        <p:nvSpPr>
          <p:cNvPr id="3" name="Content Placeholder 2">
            <a:extLst>
              <a:ext uri="{FF2B5EF4-FFF2-40B4-BE49-F238E27FC236}">
                <a16:creationId xmlns:a16="http://schemas.microsoft.com/office/drawing/2014/main" id="{4CC2A240-7B8B-46BA-B9B7-0BAB8D51C15B}"/>
              </a:ext>
            </a:extLst>
          </p:cNvPr>
          <p:cNvSpPr>
            <a:spLocks noGrp="1"/>
          </p:cNvSpPr>
          <p:nvPr>
            <p:ph idx="1"/>
          </p:nvPr>
        </p:nvSpPr>
        <p:spPr/>
        <p:txBody>
          <a:bodyPr/>
          <a:lstStyle/>
          <a:p>
            <a:r>
              <a:rPr lang="en-US" dirty="0"/>
              <a:t>Dermatophytosis is a term used to describe mycotic infections caused by a group of fungi that usually remain localized to the superficial layers of the skin, hair, or nails. </a:t>
            </a:r>
          </a:p>
          <a:p>
            <a:r>
              <a:rPr lang="en-US" dirty="0"/>
              <a:t>Dermatophytosis is also known as</a:t>
            </a:r>
            <a:endParaRPr lang="en-US" dirty="0">
              <a:solidFill>
                <a:srgbClr val="FF0000"/>
              </a:solidFill>
            </a:endParaRPr>
          </a:p>
          <a:p>
            <a:r>
              <a:rPr lang="en-US" dirty="0"/>
              <a:t>About 40 types of fungus can cause ringworm. They are typically grouped into 3 types-</a:t>
            </a:r>
          </a:p>
          <a:p>
            <a:pPr lvl="8"/>
            <a:r>
              <a:rPr lang="en-US" sz="2800" i="1" dirty="0"/>
              <a:t>Trichophyton</a:t>
            </a:r>
          </a:p>
          <a:p>
            <a:pPr lvl="8"/>
            <a:r>
              <a:rPr lang="en-US" sz="2800" i="1" dirty="0" err="1"/>
              <a:t>Microsporum</a:t>
            </a:r>
            <a:endParaRPr lang="en-US" sz="2800" i="1" dirty="0"/>
          </a:p>
          <a:p>
            <a:pPr lvl="8"/>
            <a:r>
              <a:rPr lang="en-US" sz="2800" i="1" dirty="0"/>
              <a:t>Epidermophyton</a:t>
            </a:r>
          </a:p>
        </p:txBody>
      </p:sp>
      <p:sp>
        <p:nvSpPr>
          <p:cNvPr id="5" name="TextBox 4">
            <a:extLst>
              <a:ext uri="{FF2B5EF4-FFF2-40B4-BE49-F238E27FC236}">
                <a16:creationId xmlns:a16="http://schemas.microsoft.com/office/drawing/2014/main" id="{C7A54F0C-9828-4631-AF92-A8B27188C152}"/>
              </a:ext>
            </a:extLst>
          </p:cNvPr>
          <p:cNvSpPr txBox="1"/>
          <p:nvPr/>
        </p:nvSpPr>
        <p:spPr>
          <a:xfrm>
            <a:off x="573741" y="5934670"/>
            <a:ext cx="11618259" cy="276999"/>
          </a:xfrm>
          <a:prstGeom prst="rect">
            <a:avLst/>
          </a:prstGeom>
          <a:noFill/>
        </p:spPr>
        <p:txBody>
          <a:bodyPr wrap="square">
            <a:spAutoFit/>
          </a:bodyPr>
          <a:lstStyle/>
          <a:p>
            <a:r>
              <a:rPr lang="en-US" sz="1200" dirty="0"/>
              <a:t>Ref:Havlickova B, </a:t>
            </a:r>
            <a:r>
              <a:rPr lang="en-US" sz="1200" dirty="0" err="1"/>
              <a:t>Czaika</a:t>
            </a:r>
            <a:r>
              <a:rPr lang="en-US" sz="1200" dirty="0"/>
              <a:t> VA, Friedrich M. Epidemiological trends in skin mycoses </a:t>
            </a:r>
            <a:r>
              <a:rPr lang="en-US" sz="1200" dirty="0" err="1"/>
              <a:t>worldwideexternal</a:t>
            </a:r>
            <a:r>
              <a:rPr lang="en-US" sz="1200" dirty="0"/>
              <a:t> icon. Mycoses. 2008 Sep;51 Suppl 4:2-15.</a:t>
            </a:r>
          </a:p>
        </p:txBody>
      </p:sp>
    </p:spTree>
    <p:extLst>
      <p:ext uri="{BB962C8B-B14F-4D97-AF65-F5344CB8AC3E}">
        <p14:creationId xmlns:p14="http://schemas.microsoft.com/office/powerpoint/2010/main" val="2795582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1DD1E-D042-46AD-9862-E51118228547}"/>
              </a:ext>
            </a:extLst>
          </p:cNvPr>
          <p:cNvSpPr>
            <a:spLocks noGrp="1"/>
          </p:cNvSpPr>
          <p:nvPr>
            <p:ph type="title"/>
          </p:nvPr>
        </p:nvSpPr>
        <p:spPr>
          <a:xfrm>
            <a:off x="428624" y="222250"/>
            <a:ext cx="11103851" cy="1325563"/>
          </a:xfrm>
        </p:spPr>
        <p:txBody>
          <a:bodyPr/>
          <a:lstStyle/>
          <a:p>
            <a:r>
              <a:rPr lang="en-US" b="1" dirty="0">
                <a:solidFill>
                  <a:srgbClr val="E85A80"/>
                </a:solidFill>
              </a:rPr>
              <a:t>The Potent power Antifungal- Luliconazole</a:t>
            </a:r>
          </a:p>
        </p:txBody>
      </p:sp>
      <p:sp>
        <p:nvSpPr>
          <p:cNvPr id="3" name="Content Placeholder 2">
            <a:extLst>
              <a:ext uri="{FF2B5EF4-FFF2-40B4-BE49-F238E27FC236}">
                <a16:creationId xmlns:a16="http://schemas.microsoft.com/office/drawing/2014/main" id="{61192A51-2925-4D1B-8717-781BB4065191}"/>
              </a:ext>
            </a:extLst>
          </p:cNvPr>
          <p:cNvSpPr>
            <a:spLocks noGrp="1"/>
          </p:cNvSpPr>
          <p:nvPr>
            <p:ph idx="1"/>
          </p:nvPr>
        </p:nvSpPr>
        <p:spPr>
          <a:xfrm>
            <a:off x="428625" y="1654175"/>
            <a:ext cx="8153400" cy="4060825"/>
          </a:xfrm>
        </p:spPr>
        <p:txBody>
          <a:bodyPr>
            <a:normAutofit/>
          </a:bodyPr>
          <a:lstStyle/>
          <a:p>
            <a:pPr marL="0" indent="0">
              <a:buNone/>
            </a:pPr>
            <a:r>
              <a:rPr lang="en-US" sz="2400" dirty="0"/>
              <a:t>Luliconazole is </a:t>
            </a:r>
            <a:r>
              <a:rPr lang="en-US" sz="2400" b="1" dirty="0">
                <a:solidFill>
                  <a:srgbClr val="E85A80"/>
                </a:solidFill>
              </a:rPr>
              <a:t>The Potent power Antifungal </a:t>
            </a:r>
            <a:r>
              <a:rPr lang="en-US" sz="2400" dirty="0"/>
              <a:t>because-</a:t>
            </a:r>
          </a:p>
          <a:p>
            <a:r>
              <a:rPr lang="en-US" sz="2400" dirty="0"/>
              <a:t>Unique ketene dithioacetate structure incorporated with imidazole moiety exerts strong fungicidal effect by weaking fungal cell wall</a:t>
            </a:r>
          </a:p>
          <a:p>
            <a:r>
              <a:rPr lang="en-US" sz="2400" dirty="0"/>
              <a:t>Has broad spectrum antifungal activity with lowest concentration</a:t>
            </a:r>
          </a:p>
          <a:p>
            <a:r>
              <a:rPr lang="en-US" sz="2400" dirty="0"/>
              <a:t>Less chance of recurrence of fungal infection</a:t>
            </a:r>
          </a:p>
          <a:p>
            <a:r>
              <a:rPr lang="en-US" sz="2400" dirty="0"/>
              <a:t>Patient compliance with convenient dosing schedules and cost.</a:t>
            </a:r>
          </a:p>
          <a:p>
            <a:pPr marL="0" indent="0">
              <a:buNone/>
            </a:pPr>
            <a:endParaRPr lang="en-US" dirty="0"/>
          </a:p>
        </p:txBody>
      </p:sp>
      <p:pic>
        <p:nvPicPr>
          <p:cNvPr id="4" name="Picture 3" descr="Diagram, radar chart&#10;&#10;Description automatically generated with medium confidence">
            <a:extLst>
              <a:ext uri="{FF2B5EF4-FFF2-40B4-BE49-F238E27FC236}">
                <a16:creationId xmlns:a16="http://schemas.microsoft.com/office/drawing/2014/main" id="{EC64BC2D-59A4-4F68-9172-62AAE3318484}"/>
              </a:ext>
            </a:extLst>
          </p:cNvPr>
          <p:cNvPicPr>
            <a:picLocks noChangeAspect="1"/>
          </p:cNvPicPr>
          <p:nvPr/>
        </p:nvPicPr>
        <p:blipFill rotWithShape="1">
          <a:blip r:embed="rId2">
            <a:extLst>
              <a:ext uri="{28A0092B-C50C-407E-A947-70E740481C1C}">
                <a14:useLocalDpi xmlns:a14="http://schemas.microsoft.com/office/drawing/2010/main" val="0"/>
              </a:ext>
            </a:extLst>
          </a:blip>
          <a:srcRect l="48558" t="-1688"/>
          <a:stretch/>
        </p:blipFill>
        <p:spPr bwMode="auto">
          <a:xfrm>
            <a:off x="8582025" y="2606649"/>
            <a:ext cx="3343275" cy="2509571"/>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587DA908-FBC4-4FD8-96F4-89A03D5E1A79}"/>
              </a:ext>
            </a:extLst>
          </p:cNvPr>
          <p:cNvSpPr txBox="1"/>
          <p:nvPr/>
        </p:nvSpPr>
        <p:spPr>
          <a:xfrm>
            <a:off x="6181725" y="5878555"/>
            <a:ext cx="609600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Ref: Luliconazole for the treatment of fungal infections: an evidence-based review, Core Evidence 2014:9</a:t>
            </a:r>
          </a:p>
        </p:txBody>
      </p:sp>
    </p:spTree>
    <p:extLst>
      <p:ext uri="{BB962C8B-B14F-4D97-AF65-F5344CB8AC3E}">
        <p14:creationId xmlns:p14="http://schemas.microsoft.com/office/powerpoint/2010/main" val="1348040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B5B4F-9237-A251-2A1B-EE41CAB0E8C1}"/>
              </a:ext>
            </a:extLst>
          </p:cNvPr>
          <p:cNvSpPr>
            <a:spLocks noGrp="1"/>
          </p:cNvSpPr>
          <p:nvPr>
            <p:ph type="title"/>
          </p:nvPr>
        </p:nvSpPr>
        <p:spPr/>
        <p:txBody>
          <a:bodyPr/>
          <a:lstStyle/>
          <a:p>
            <a:pPr algn="ctr"/>
            <a:r>
              <a:rPr lang="en-US" b="1" dirty="0"/>
              <a:t>Luliconazole is the antifungal with </a:t>
            </a:r>
            <a:r>
              <a:rPr lang="en-US" b="1" dirty="0">
                <a:solidFill>
                  <a:srgbClr val="FF0000"/>
                </a:solidFill>
              </a:rPr>
              <a:t>S</a:t>
            </a:r>
            <a:r>
              <a:rPr lang="en-US" b="1" dirty="0"/>
              <a:t>uperpower</a:t>
            </a:r>
          </a:p>
        </p:txBody>
      </p:sp>
      <p:sp>
        <p:nvSpPr>
          <p:cNvPr id="3" name="Content Placeholder 2">
            <a:extLst>
              <a:ext uri="{FF2B5EF4-FFF2-40B4-BE49-F238E27FC236}">
                <a16:creationId xmlns:a16="http://schemas.microsoft.com/office/drawing/2014/main" id="{ECED8C5B-C393-B78D-6C8A-97F35807483F}"/>
              </a:ext>
            </a:extLst>
          </p:cNvPr>
          <p:cNvSpPr>
            <a:spLocks noGrp="1"/>
          </p:cNvSpPr>
          <p:nvPr>
            <p:ph idx="1"/>
          </p:nvPr>
        </p:nvSpPr>
        <p:spPr>
          <a:xfrm>
            <a:off x="3053255" y="2353771"/>
            <a:ext cx="5452241" cy="2817320"/>
          </a:xfrm>
        </p:spPr>
        <p:txBody>
          <a:bodyPr/>
          <a:lstStyle/>
          <a:p>
            <a:r>
              <a:rPr lang="en-US" b="1" dirty="0">
                <a:solidFill>
                  <a:srgbClr val="FF0000"/>
                </a:solidFill>
              </a:rPr>
              <a:t>S</a:t>
            </a:r>
            <a:r>
              <a:rPr lang="en-US" dirty="0"/>
              <a:t>horter duration of therapy</a:t>
            </a:r>
          </a:p>
          <a:p>
            <a:r>
              <a:rPr lang="en-US" dirty="0"/>
              <a:t>Excellent </a:t>
            </a:r>
            <a:r>
              <a:rPr lang="en-US" b="1" dirty="0">
                <a:solidFill>
                  <a:srgbClr val="FF0000"/>
                </a:solidFill>
              </a:rPr>
              <a:t>S</a:t>
            </a:r>
            <a:r>
              <a:rPr lang="en-US" dirty="0"/>
              <a:t>pread-ability</a:t>
            </a:r>
          </a:p>
          <a:p>
            <a:r>
              <a:rPr lang="en-US" b="1" dirty="0">
                <a:solidFill>
                  <a:srgbClr val="FF0000"/>
                </a:solidFill>
              </a:rPr>
              <a:t>S</a:t>
            </a:r>
            <a:r>
              <a:rPr lang="en-US" dirty="0"/>
              <a:t>uperior potency</a:t>
            </a:r>
          </a:p>
          <a:p>
            <a:r>
              <a:rPr lang="en-US" b="1" dirty="0">
                <a:solidFill>
                  <a:srgbClr val="FF0000"/>
                </a:solidFill>
              </a:rPr>
              <a:t>S</a:t>
            </a:r>
            <a:r>
              <a:rPr lang="en-US" dirty="0"/>
              <a:t>uperior Efficacy</a:t>
            </a:r>
          </a:p>
          <a:p>
            <a:r>
              <a:rPr lang="en-US" b="1" dirty="0">
                <a:solidFill>
                  <a:srgbClr val="FF0000"/>
                </a:solidFill>
              </a:rPr>
              <a:t>S</a:t>
            </a:r>
            <a:r>
              <a:rPr lang="en-US" dirty="0"/>
              <a:t>tratum Corneum Reservoir effect</a:t>
            </a:r>
          </a:p>
          <a:p>
            <a:endParaRPr lang="en-US" dirty="0"/>
          </a:p>
          <a:p>
            <a:endParaRPr lang="en-US" dirty="0"/>
          </a:p>
        </p:txBody>
      </p:sp>
    </p:spTree>
    <p:extLst>
      <p:ext uri="{BB962C8B-B14F-4D97-AF65-F5344CB8AC3E}">
        <p14:creationId xmlns:p14="http://schemas.microsoft.com/office/powerpoint/2010/main" val="797329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B871A-22D2-4C65-D084-6224FAB32399}"/>
              </a:ext>
            </a:extLst>
          </p:cNvPr>
          <p:cNvSpPr>
            <a:spLocks noGrp="1"/>
          </p:cNvSpPr>
          <p:nvPr>
            <p:ph type="title"/>
          </p:nvPr>
        </p:nvSpPr>
        <p:spPr>
          <a:xfrm>
            <a:off x="1308538" y="378019"/>
            <a:ext cx="9984828" cy="541392"/>
          </a:xfrm>
        </p:spPr>
        <p:txBody>
          <a:bodyPr>
            <a:normAutofit/>
          </a:bodyPr>
          <a:lstStyle/>
          <a:p>
            <a:r>
              <a:rPr lang="en-US" sz="3200" dirty="0"/>
              <a:t>Luliconazole exert both </a:t>
            </a:r>
            <a:r>
              <a:rPr lang="en-US" sz="3200" dirty="0">
                <a:solidFill>
                  <a:srgbClr val="C00000"/>
                </a:solidFill>
              </a:rPr>
              <a:t>fungistatic</a:t>
            </a:r>
            <a:r>
              <a:rPr lang="en-US" sz="3200" dirty="0"/>
              <a:t> and </a:t>
            </a:r>
            <a:r>
              <a:rPr lang="en-US" sz="3200" dirty="0">
                <a:solidFill>
                  <a:srgbClr val="C00000"/>
                </a:solidFill>
              </a:rPr>
              <a:t>fungicidal</a:t>
            </a:r>
            <a:r>
              <a:rPr lang="en-US" sz="3200" dirty="0"/>
              <a:t> action</a:t>
            </a:r>
          </a:p>
        </p:txBody>
      </p:sp>
      <p:graphicFrame>
        <p:nvGraphicFramePr>
          <p:cNvPr id="4" name="Diagram 3">
            <a:extLst>
              <a:ext uri="{FF2B5EF4-FFF2-40B4-BE49-F238E27FC236}">
                <a16:creationId xmlns:a16="http://schemas.microsoft.com/office/drawing/2014/main" id="{2579762F-F920-2238-B555-836AB0853DEE}"/>
              </a:ext>
            </a:extLst>
          </p:cNvPr>
          <p:cNvGraphicFramePr/>
          <p:nvPr>
            <p:extLst>
              <p:ext uri="{D42A27DB-BD31-4B8C-83A1-F6EECF244321}">
                <p14:modId xmlns:p14="http://schemas.microsoft.com/office/powerpoint/2010/main" val="166714150"/>
              </p:ext>
            </p:extLst>
          </p:nvPr>
        </p:nvGraphicFramePr>
        <p:xfrm>
          <a:off x="2536496" y="1915510"/>
          <a:ext cx="2303517" cy="4374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Right 4">
            <a:extLst>
              <a:ext uri="{FF2B5EF4-FFF2-40B4-BE49-F238E27FC236}">
                <a16:creationId xmlns:a16="http://schemas.microsoft.com/office/drawing/2014/main" id="{75ED2473-3651-6DD3-092A-018802063406}"/>
              </a:ext>
            </a:extLst>
          </p:cNvPr>
          <p:cNvSpPr/>
          <p:nvPr/>
        </p:nvSpPr>
        <p:spPr>
          <a:xfrm>
            <a:off x="2017986" y="4302816"/>
            <a:ext cx="1206062" cy="102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ication Sign 6">
            <a:extLst>
              <a:ext uri="{FF2B5EF4-FFF2-40B4-BE49-F238E27FC236}">
                <a16:creationId xmlns:a16="http://schemas.microsoft.com/office/drawing/2014/main" id="{B41D10BF-F087-A44A-E1FE-F0CC936ECE32}"/>
              </a:ext>
            </a:extLst>
          </p:cNvPr>
          <p:cNvSpPr/>
          <p:nvPr/>
        </p:nvSpPr>
        <p:spPr>
          <a:xfrm rot="21409834">
            <a:off x="2152759" y="3928274"/>
            <a:ext cx="767474" cy="851556"/>
          </a:xfrm>
          <a:prstGeom prst="mathMultiply">
            <a:avLst>
              <a:gd name="adj1" fmla="val 783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Diagram 7">
            <a:extLst>
              <a:ext uri="{FF2B5EF4-FFF2-40B4-BE49-F238E27FC236}">
                <a16:creationId xmlns:a16="http://schemas.microsoft.com/office/drawing/2014/main" id="{FB41191A-DED6-7DBC-61F9-3656DF5439FC}"/>
              </a:ext>
            </a:extLst>
          </p:cNvPr>
          <p:cNvGraphicFramePr/>
          <p:nvPr>
            <p:extLst>
              <p:ext uri="{D42A27DB-BD31-4B8C-83A1-F6EECF244321}">
                <p14:modId xmlns:p14="http://schemas.microsoft.com/office/powerpoint/2010/main" val="935615894"/>
              </p:ext>
            </p:extLst>
          </p:nvPr>
        </p:nvGraphicFramePr>
        <p:xfrm>
          <a:off x="-110212" y="2950292"/>
          <a:ext cx="2291692" cy="16620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a:extLst>
              <a:ext uri="{FF2B5EF4-FFF2-40B4-BE49-F238E27FC236}">
                <a16:creationId xmlns:a16="http://schemas.microsoft.com/office/drawing/2014/main" id="{68164811-3F81-90C5-F929-1F9D943C8D9F}"/>
              </a:ext>
            </a:extLst>
          </p:cNvPr>
          <p:cNvSpPr txBox="1"/>
          <p:nvPr/>
        </p:nvSpPr>
        <p:spPr>
          <a:xfrm>
            <a:off x="2451538" y="1212734"/>
            <a:ext cx="2629921" cy="523220"/>
          </a:xfrm>
          <a:prstGeom prst="rect">
            <a:avLst/>
          </a:prstGeom>
          <a:noFill/>
        </p:spPr>
        <p:txBody>
          <a:bodyPr wrap="square" rtlCol="0">
            <a:spAutoFit/>
          </a:bodyPr>
          <a:lstStyle/>
          <a:p>
            <a:r>
              <a:rPr lang="en-US" sz="2800" b="1" dirty="0">
                <a:solidFill>
                  <a:srgbClr val="9D0C0C"/>
                </a:solidFill>
              </a:rPr>
              <a:t>Fungistatic Role</a:t>
            </a:r>
            <a:endParaRPr lang="en-US" sz="2000" b="1" dirty="0">
              <a:solidFill>
                <a:srgbClr val="9D0C0C"/>
              </a:solidFill>
            </a:endParaRPr>
          </a:p>
        </p:txBody>
      </p:sp>
      <p:sp>
        <p:nvSpPr>
          <p:cNvPr id="10" name="TextBox 9">
            <a:extLst>
              <a:ext uri="{FF2B5EF4-FFF2-40B4-BE49-F238E27FC236}">
                <a16:creationId xmlns:a16="http://schemas.microsoft.com/office/drawing/2014/main" id="{E587E998-B45D-9247-BB70-AECCB744B8AF}"/>
              </a:ext>
            </a:extLst>
          </p:cNvPr>
          <p:cNvSpPr txBox="1"/>
          <p:nvPr/>
        </p:nvSpPr>
        <p:spPr>
          <a:xfrm>
            <a:off x="7491248" y="1212734"/>
            <a:ext cx="2629921" cy="523220"/>
          </a:xfrm>
          <a:prstGeom prst="rect">
            <a:avLst/>
          </a:prstGeom>
          <a:noFill/>
        </p:spPr>
        <p:txBody>
          <a:bodyPr wrap="square" rtlCol="0">
            <a:spAutoFit/>
          </a:bodyPr>
          <a:lstStyle/>
          <a:p>
            <a:r>
              <a:rPr lang="en-US" sz="2800" b="1" dirty="0">
                <a:solidFill>
                  <a:srgbClr val="9D0C0C"/>
                </a:solidFill>
              </a:rPr>
              <a:t>Fungicidal Role</a:t>
            </a:r>
            <a:endParaRPr lang="en-US" sz="2000" b="1" dirty="0">
              <a:solidFill>
                <a:srgbClr val="9D0C0C"/>
              </a:solidFill>
            </a:endParaRPr>
          </a:p>
        </p:txBody>
      </p:sp>
      <p:graphicFrame>
        <p:nvGraphicFramePr>
          <p:cNvPr id="11" name="Diagram 10">
            <a:extLst>
              <a:ext uri="{FF2B5EF4-FFF2-40B4-BE49-F238E27FC236}">
                <a16:creationId xmlns:a16="http://schemas.microsoft.com/office/drawing/2014/main" id="{D82FD04D-DDC6-5124-D9CB-7324C7435213}"/>
              </a:ext>
            </a:extLst>
          </p:cNvPr>
          <p:cNvGraphicFramePr/>
          <p:nvPr>
            <p:extLst>
              <p:ext uri="{D42A27DB-BD31-4B8C-83A1-F6EECF244321}">
                <p14:modId xmlns:p14="http://schemas.microsoft.com/office/powerpoint/2010/main" val="2426095390"/>
              </p:ext>
            </p:extLst>
          </p:nvPr>
        </p:nvGraphicFramePr>
        <p:xfrm>
          <a:off x="6948215" y="1735954"/>
          <a:ext cx="3835400" cy="437493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268650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5BC30C0C-2D35-475E-9AD8-96F810C4900F}"/>
              </a:ext>
            </a:extLst>
          </p:cNvPr>
          <p:cNvGraphicFramePr/>
          <p:nvPr>
            <p:extLst>
              <p:ext uri="{D42A27DB-BD31-4B8C-83A1-F6EECF244321}">
                <p14:modId xmlns:p14="http://schemas.microsoft.com/office/powerpoint/2010/main" val="1519170441"/>
              </p:ext>
            </p:extLst>
          </p:nvPr>
        </p:nvGraphicFramePr>
        <p:xfrm>
          <a:off x="5865019" y="2604615"/>
          <a:ext cx="5686612" cy="324802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3A1F9A5D-100B-41E9-8D43-1D14E5B81E2A}"/>
              </a:ext>
            </a:extLst>
          </p:cNvPr>
          <p:cNvSpPr>
            <a:spLocks noGrp="1"/>
          </p:cNvSpPr>
          <p:nvPr>
            <p:ph type="title"/>
          </p:nvPr>
        </p:nvSpPr>
        <p:spPr>
          <a:xfrm>
            <a:off x="0" y="611186"/>
            <a:ext cx="4457700" cy="835025"/>
          </a:xfrm>
        </p:spPr>
        <p:txBody>
          <a:bodyPr/>
          <a:lstStyle/>
          <a:p>
            <a:r>
              <a:rPr lang="en-US" b="1" dirty="0">
                <a:solidFill>
                  <a:srgbClr val="E85A80"/>
                </a:solidFill>
              </a:rPr>
              <a:t>Clinical Efficacy</a:t>
            </a:r>
          </a:p>
        </p:txBody>
      </p:sp>
      <p:graphicFrame>
        <p:nvGraphicFramePr>
          <p:cNvPr id="4" name="Table 4">
            <a:extLst>
              <a:ext uri="{FF2B5EF4-FFF2-40B4-BE49-F238E27FC236}">
                <a16:creationId xmlns:a16="http://schemas.microsoft.com/office/drawing/2014/main" id="{B958CFD0-5BAA-4CA4-900F-E9F666459A45}"/>
              </a:ext>
            </a:extLst>
          </p:cNvPr>
          <p:cNvGraphicFramePr>
            <a:graphicFrameLocks noGrp="1"/>
          </p:cNvGraphicFramePr>
          <p:nvPr>
            <p:extLst>
              <p:ext uri="{D42A27DB-BD31-4B8C-83A1-F6EECF244321}">
                <p14:modId xmlns:p14="http://schemas.microsoft.com/office/powerpoint/2010/main" val="3072315990"/>
              </p:ext>
            </p:extLst>
          </p:nvPr>
        </p:nvGraphicFramePr>
        <p:xfrm>
          <a:off x="5138644" y="292381"/>
          <a:ext cx="6672356" cy="1752600"/>
        </p:xfrm>
        <a:graphic>
          <a:graphicData uri="http://schemas.openxmlformats.org/drawingml/2006/table">
            <a:tbl>
              <a:tblPr firstRow="1" bandRow="1">
                <a:tableStyleId>{5C22544A-7EE6-4342-B048-85BDC9FD1C3A}</a:tableStyleId>
              </a:tblPr>
              <a:tblGrid>
                <a:gridCol w="3336178">
                  <a:extLst>
                    <a:ext uri="{9D8B030D-6E8A-4147-A177-3AD203B41FA5}">
                      <a16:colId xmlns:a16="http://schemas.microsoft.com/office/drawing/2014/main" val="390171362"/>
                    </a:ext>
                  </a:extLst>
                </a:gridCol>
                <a:gridCol w="3336178">
                  <a:extLst>
                    <a:ext uri="{9D8B030D-6E8A-4147-A177-3AD203B41FA5}">
                      <a16:colId xmlns:a16="http://schemas.microsoft.com/office/drawing/2014/main" val="3716729547"/>
                    </a:ext>
                  </a:extLst>
                </a:gridCol>
              </a:tblGrid>
              <a:tr h="390861">
                <a:tc>
                  <a:txBody>
                    <a:bodyPr/>
                    <a:lstStyle/>
                    <a:p>
                      <a:r>
                        <a:rPr lang="en-US" dirty="0"/>
                        <a:t>Trial Type</a:t>
                      </a:r>
                    </a:p>
                  </a:txBody>
                  <a:tcPr>
                    <a:solidFill>
                      <a:srgbClr val="00BAAF"/>
                    </a:solidFill>
                  </a:tcPr>
                </a:tc>
                <a:tc>
                  <a:txBody>
                    <a:bodyPr/>
                    <a:lstStyle/>
                    <a:p>
                      <a:r>
                        <a:rPr lang="en-US" dirty="0"/>
                        <a:t>2 Randomized, double-blind, vehicle-controlled trials </a:t>
                      </a:r>
                    </a:p>
                  </a:txBody>
                  <a:tcPr>
                    <a:solidFill>
                      <a:srgbClr val="00BAAF"/>
                    </a:solidFill>
                  </a:tcPr>
                </a:tc>
                <a:extLst>
                  <a:ext uri="{0D108BD9-81ED-4DB2-BD59-A6C34878D82A}">
                    <a16:rowId xmlns:a16="http://schemas.microsoft.com/office/drawing/2014/main" val="1786773833"/>
                  </a:ext>
                </a:extLst>
              </a:tr>
              <a:tr h="370840">
                <a:tc>
                  <a:txBody>
                    <a:bodyPr/>
                    <a:lstStyle/>
                    <a:p>
                      <a:r>
                        <a:rPr lang="en-US" dirty="0"/>
                        <a:t>No of population</a:t>
                      </a:r>
                    </a:p>
                  </a:txBody>
                  <a:tcPr/>
                </a:tc>
                <a:tc>
                  <a:txBody>
                    <a:bodyPr/>
                    <a:lstStyle/>
                    <a:p>
                      <a:r>
                        <a:rPr lang="en-US" dirty="0"/>
                        <a:t>423</a:t>
                      </a:r>
                    </a:p>
                  </a:txBody>
                  <a:tcPr/>
                </a:tc>
                <a:extLst>
                  <a:ext uri="{0D108BD9-81ED-4DB2-BD59-A6C34878D82A}">
                    <a16:rowId xmlns:a16="http://schemas.microsoft.com/office/drawing/2014/main" val="35610500"/>
                  </a:ext>
                </a:extLst>
              </a:tr>
              <a:tr h="370840">
                <a:tc>
                  <a:txBody>
                    <a:bodyPr/>
                    <a:lstStyle/>
                    <a:p>
                      <a:r>
                        <a:rPr lang="en-US" dirty="0"/>
                        <a:t>Indication</a:t>
                      </a:r>
                    </a:p>
                  </a:txBody>
                  <a:tcPr/>
                </a:tc>
                <a:tc>
                  <a:txBody>
                    <a:bodyPr/>
                    <a:lstStyle/>
                    <a:p>
                      <a:r>
                        <a:rPr lang="en-US" dirty="0"/>
                        <a:t>Tinea pedis &amp; Tinea Cruris</a:t>
                      </a:r>
                    </a:p>
                  </a:txBody>
                  <a:tcPr/>
                </a:tc>
                <a:extLst>
                  <a:ext uri="{0D108BD9-81ED-4DB2-BD59-A6C34878D82A}">
                    <a16:rowId xmlns:a16="http://schemas.microsoft.com/office/drawing/2014/main" val="1448027609"/>
                  </a:ext>
                </a:extLst>
              </a:tr>
              <a:tr h="370840">
                <a:tc>
                  <a:txBody>
                    <a:bodyPr/>
                    <a:lstStyle/>
                    <a:p>
                      <a:r>
                        <a:rPr lang="en-US" dirty="0"/>
                        <a:t>Dose &amp; Duration </a:t>
                      </a:r>
                    </a:p>
                  </a:txBody>
                  <a:tcPr/>
                </a:tc>
                <a:tc>
                  <a:txBody>
                    <a:bodyPr/>
                    <a:lstStyle/>
                    <a:p>
                      <a:r>
                        <a:rPr lang="en-US" dirty="0"/>
                        <a:t>Once daily for 14 days</a:t>
                      </a:r>
                    </a:p>
                  </a:txBody>
                  <a:tcPr/>
                </a:tc>
                <a:extLst>
                  <a:ext uri="{0D108BD9-81ED-4DB2-BD59-A6C34878D82A}">
                    <a16:rowId xmlns:a16="http://schemas.microsoft.com/office/drawing/2014/main" val="322438588"/>
                  </a:ext>
                </a:extLst>
              </a:tr>
            </a:tbl>
          </a:graphicData>
        </a:graphic>
      </p:graphicFrame>
      <p:graphicFrame>
        <p:nvGraphicFramePr>
          <p:cNvPr id="7" name="Chart 6">
            <a:extLst>
              <a:ext uri="{FF2B5EF4-FFF2-40B4-BE49-F238E27FC236}">
                <a16:creationId xmlns:a16="http://schemas.microsoft.com/office/drawing/2014/main" id="{E43ACE61-6DCB-43A8-A37D-B18DD835ACBC}"/>
              </a:ext>
            </a:extLst>
          </p:cNvPr>
          <p:cNvGraphicFramePr/>
          <p:nvPr>
            <p:extLst>
              <p:ext uri="{D42A27DB-BD31-4B8C-83A1-F6EECF244321}">
                <p14:modId xmlns:p14="http://schemas.microsoft.com/office/powerpoint/2010/main" val="1012493152"/>
              </p:ext>
            </p:extLst>
          </p:nvPr>
        </p:nvGraphicFramePr>
        <p:xfrm>
          <a:off x="464483" y="2647949"/>
          <a:ext cx="5891493" cy="324802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5E5661BF-1C6F-4993-97FB-554B0E62A14D}"/>
              </a:ext>
            </a:extLst>
          </p:cNvPr>
          <p:cNvSpPr txBox="1"/>
          <p:nvPr/>
        </p:nvSpPr>
        <p:spPr>
          <a:xfrm>
            <a:off x="640369" y="2828835"/>
            <a:ext cx="10715625" cy="1200329"/>
          </a:xfrm>
          <a:prstGeom prst="rect">
            <a:avLst/>
          </a:prstGeom>
          <a:solidFill>
            <a:srgbClr val="00BAAF"/>
          </a:solidFill>
        </p:spPr>
        <p:txBody>
          <a:bodyPr wrap="square" rtlCol="0">
            <a:spAutoFit/>
          </a:bodyPr>
          <a:lstStyle/>
          <a:p>
            <a:r>
              <a:rPr lang="en-US" sz="2400" b="1" dirty="0">
                <a:solidFill>
                  <a:schemeClr val="bg1"/>
                </a:solidFill>
              </a:rPr>
              <a:t>4 weeks post treatment evaluation revealed that clinical and mycological cure of 1% Luliconazole was better than the vehicle group. Luliconazole cream is well tolerated with application site reactions occurring in less than 1% of subjects.</a:t>
            </a:r>
          </a:p>
        </p:txBody>
      </p:sp>
    </p:spTree>
    <p:extLst>
      <p:ext uri="{BB962C8B-B14F-4D97-AF65-F5344CB8AC3E}">
        <p14:creationId xmlns:p14="http://schemas.microsoft.com/office/powerpoint/2010/main" val="411527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3AC772-3A9F-4091-94CE-CC7247F5F330}"/>
              </a:ext>
            </a:extLst>
          </p:cNvPr>
          <p:cNvSpPr>
            <a:spLocks noGrp="1"/>
          </p:cNvSpPr>
          <p:nvPr>
            <p:ph idx="1"/>
          </p:nvPr>
        </p:nvSpPr>
        <p:spPr>
          <a:xfrm>
            <a:off x="176379" y="1702283"/>
            <a:ext cx="11726588" cy="780986"/>
          </a:xfrm>
        </p:spPr>
        <p:txBody>
          <a:bodyPr>
            <a:normAutofit/>
          </a:bodyPr>
          <a:lstStyle/>
          <a:p>
            <a:pPr marL="0" indent="0" algn="just">
              <a:buNone/>
            </a:pPr>
            <a:r>
              <a:rPr lang="en-US" sz="2400" dirty="0"/>
              <a:t>Minimum Inhibitory Concentration (MIC) of Luliconazole has been shown to be 2–4 times lower than that of lanoconazole, and the lowest amongst a wide variety of antifungal drugs. </a:t>
            </a:r>
          </a:p>
        </p:txBody>
      </p:sp>
      <p:graphicFrame>
        <p:nvGraphicFramePr>
          <p:cNvPr id="9" name="Chart 8">
            <a:extLst>
              <a:ext uri="{FF2B5EF4-FFF2-40B4-BE49-F238E27FC236}">
                <a16:creationId xmlns:a16="http://schemas.microsoft.com/office/drawing/2014/main" id="{BFDF18F8-9046-402B-AF21-5E8C87B616F0}"/>
              </a:ext>
            </a:extLst>
          </p:cNvPr>
          <p:cNvGraphicFramePr/>
          <p:nvPr>
            <p:extLst>
              <p:ext uri="{D42A27DB-BD31-4B8C-83A1-F6EECF244321}">
                <p14:modId xmlns:p14="http://schemas.microsoft.com/office/powerpoint/2010/main" val="2520909189"/>
              </p:ext>
            </p:extLst>
          </p:nvPr>
        </p:nvGraphicFramePr>
        <p:xfrm>
          <a:off x="7176926" y="1554895"/>
          <a:ext cx="4726041" cy="432743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D9FCD4D3-991F-48F2-992A-70B8DC83B63F}"/>
              </a:ext>
            </a:extLst>
          </p:cNvPr>
          <p:cNvSpPr txBox="1"/>
          <p:nvPr/>
        </p:nvSpPr>
        <p:spPr>
          <a:xfrm>
            <a:off x="289033" y="3515928"/>
            <a:ext cx="6686551" cy="1969770"/>
          </a:xfrm>
          <a:prstGeom prst="rect">
            <a:avLst/>
          </a:prstGeom>
          <a:noFill/>
        </p:spPr>
        <p:txBody>
          <a:bodyPr wrap="square">
            <a:spAutoFit/>
          </a:bodyPr>
          <a:lstStyle/>
          <a:p>
            <a:r>
              <a:rPr lang="en-US" sz="2400" b="1" dirty="0">
                <a:solidFill>
                  <a:srgbClr val="E85A80"/>
                </a:solidFill>
              </a:rPr>
              <a:t>Luliconazole showed excellent in vitro activity with </a:t>
            </a:r>
            <a:r>
              <a:rPr lang="en-US" sz="3200" b="1" dirty="0">
                <a:solidFill>
                  <a:srgbClr val="914A6A"/>
                </a:solidFill>
              </a:rPr>
              <a:t>Two times </a:t>
            </a:r>
            <a:r>
              <a:rPr lang="en-US" sz="2400" b="1" dirty="0">
                <a:solidFill>
                  <a:srgbClr val="E85A80"/>
                </a:solidFill>
              </a:rPr>
              <a:t>lower MIC than that of </a:t>
            </a:r>
            <a:r>
              <a:rPr lang="en-US" sz="2800" b="1" dirty="0">
                <a:solidFill>
                  <a:srgbClr val="914A6A"/>
                </a:solidFill>
              </a:rPr>
              <a:t>Terbinafine </a:t>
            </a:r>
            <a:r>
              <a:rPr lang="en-US" sz="2400" b="1" dirty="0">
                <a:solidFill>
                  <a:srgbClr val="E85A80"/>
                </a:solidFill>
              </a:rPr>
              <a:t>which ensures its excellent efficacy at lowest concentrations.</a:t>
            </a:r>
          </a:p>
          <a:p>
            <a:endParaRPr lang="en-US" dirty="0"/>
          </a:p>
        </p:txBody>
      </p:sp>
      <p:sp>
        <p:nvSpPr>
          <p:cNvPr id="15" name="TextBox 14">
            <a:extLst>
              <a:ext uri="{FF2B5EF4-FFF2-40B4-BE49-F238E27FC236}">
                <a16:creationId xmlns:a16="http://schemas.microsoft.com/office/drawing/2014/main" id="{7A807429-4F11-4AA5-898C-AC1A731A58FB}"/>
              </a:ext>
            </a:extLst>
          </p:cNvPr>
          <p:cNvSpPr txBox="1"/>
          <p:nvPr/>
        </p:nvSpPr>
        <p:spPr>
          <a:xfrm>
            <a:off x="952498" y="5705912"/>
            <a:ext cx="6429377" cy="415498"/>
          </a:xfrm>
          <a:prstGeom prst="rect">
            <a:avLst/>
          </a:prstGeom>
          <a:noFill/>
        </p:spPr>
        <p:txBody>
          <a:bodyPr wrap="square">
            <a:spAutoFit/>
          </a:bodyPr>
          <a:lstStyle/>
          <a:p>
            <a:r>
              <a:rPr lang="en-US" sz="1050" dirty="0"/>
              <a:t>Ref: 1. Luliconazole for the treatment of fungal infections: an evidence-based review, Core Evidence 2014:9</a:t>
            </a:r>
          </a:p>
          <a:p>
            <a:r>
              <a:rPr lang="en-US" sz="1050" dirty="0"/>
              <a:t>2.Therapeutic efficacy of topically used luliconazole vs. terbinafine 1% creams, Mycoses. 2021;00:1–9. </a:t>
            </a:r>
          </a:p>
        </p:txBody>
      </p:sp>
      <p:sp>
        <p:nvSpPr>
          <p:cNvPr id="2" name="Title 1">
            <a:extLst>
              <a:ext uri="{FF2B5EF4-FFF2-40B4-BE49-F238E27FC236}">
                <a16:creationId xmlns:a16="http://schemas.microsoft.com/office/drawing/2014/main" id="{983980C8-0CF2-9A28-36E4-CDDB0C1299B8}"/>
              </a:ext>
            </a:extLst>
          </p:cNvPr>
          <p:cNvSpPr>
            <a:spLocks noGrp="1"/>
          </p:cNvSpPr>
          <p:nvPr>
            <p:ph type="title"/>
          </p:nvPr>
        </p:nvSpPr>
        <p:spPr>
          <a:xfrm>
            <a:off x="554150" y="467796"/>
            <a:ext cx="5082023" cy="904506"/>
          </a:xfrm>
        </p:spPr>
        <p:txBody>
          <a:bodyPr/>
          <a:lstStyle/>
          <a:p>
            <a:r>
              <a:rPr lang="en-US" b="1" dirty="0">
                <a:solidFill>
                  <a:srgbClr val="E85A80"/>
                </a:solidFill>
              </a:rPr>
              <a:t>MIC comparison</a:t>
            </a:r>
          </a:p>
        </p:txBody>
      </p:sp>
    </p:spTree>
    <p:extLst>
      <p:ext uri="{BB962C8B-B14F-4D97-AF65-F5344CB8AC3E}">
        <p14:creationId xmlns:p14="http://schemas.microsoft.com/office/powerpoint/2010/main" val="2505149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8497E-5101-4306-8634-EA7212D2C8CB}"/>
              </a:ext>
            </a:extLst>
          </p:cNvPr>
          <p:cNvSpPr>
            <a:spLocks noGrp="1"/>
          </p:cNvSpPr>
          <p:nvPr>
            <p:ph type="title"/>
          </p:nvPr>
        </p:nvSpPr>
        <p:spPr>
          <a:xfrm>
            <a:off x="435908" y="199080"/>
            <a:ext cx="10515600" cy="1325563"/>
          </a:xfrm>
        </p:spPr>
        <p:txBody>
          <a:bodyPr/>
          <a:lstStyle/>
          <a:p>
            <a:r>
              <a:rPr lang="en-US" b="1" dirty="0">
                <a:solidFill>
                  <a:srgbClr val="E85A80"/>
                </a:solidFill>
              </a:rPr>
              <a:t>Efficacy comparison</a:t>
            </a:r>
          </a:p>
        </p:txBody>
      </p:sp>
      <p:graphicFrame>
        <p:nvGraphicFramePr>
          <p:cNvPr id="11" name="Content Placeholder 10">
            <a:extLst>
              <a:ext uri="{FF2B5EF4-FFF2-40B4-BE49-F238E27FC236}">
                <a16:creationId xmlns:a16="http://schemas.microsoft.com/office/drawing/2014/main" id="{CA48E11E-C615-4E48-B370-7D34D083360F}"/>
              </a:ext>
            </a:extLst>
          </p:cNvPr>
          <p:cNvGraphicFramePr>
            <a:graphicFrameLocks noGrp="1"/>
          </p:cNvGraphicFramePr>
          <p:nvPr>
            <p:ph idx="1"/>
            <p:extLst>
              <p:ext uri="{D42A27DB-BD31-4B8C-83A1-F6EECF244321}">
                <p14:modId xmlns:p14="http://schemas.microsoft.com/office/powerpoint/2010/main" val="2271486050"/>
              </p:ext>
            </p:extLst>
          </p:nvPr>
        </p:nvGraphicFramePr>
        <p:xfrm>
          <a:off x="5178237" y="1442581"/>
          <a:ext cx="7211546" cy="4156949"/>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E3B23C5D-4EFD-49DE-BAE7-51F47809553A}"/>
              </a:ext>
            </a:extLst>
          </p:cNvPr>
          <p:cNvSpPr txBox="1"/>
          <p:nvPr/>
        </p:nvSpPr>
        <p:spPr>
          <a:xfrm>
            <a:off x="602877" y="5698065"/>
            <a:ext cx="11376212" cy="400110"/>
          </a:xfrm>
          <a:prstGeom prst="rect">
            <a:avLst/>
          </a:prstGeom>
          <a:noFill/>
        </p:spPr>
        <p:txBody>
          <a:bodyPr wrap="square">
            <a:spAutoFit/>
          </a:bodyPr>
          <a:lstStyle/>
          <a:p>
            <a:r>
              <a:rPr lang="en-US" sz="1000" dirty="0"/>
              <a:t>Ref-</a:t>
            </a:r>
            <a:r>
              <a:rPr lang="en-US" sz="1000" dirty="0" err="1"/>
              <a:t>Jerajani</a:t>
            </a:r>
            <a:r>
              <a:rPr lang="en-US" sz="1000" dirty="0"/>
              <a:t> H, Janaki C, Kumar S, </a:t>
            </a:r>
            <a:r>
              <a:rPr lang="en-US" sz="1000" dirty="0" err="1"/>
              <a:t>Phiske</a:t>
            </a:r>
            <a:r>
              <a:rPr lang="en-US" sz="1000" dirty="0"/>
              <a:t> M. Comparative assessment of  the efficacy and safety of </a:t>
            </a:r>
            <a:r>
              <a:rPr lang="en-US" sz="1000" dirty="0" err="1"/>
              <a:t>sertaconazole</a:t>
            </a:r>
            <a:r>
              <a:rPr lang="en-US" sz="1000" dirty="0"/>
              <a:t> (2%) cream versus terbinafine  cream (1%) versus luliconazole (1%) cream in patients with </a:t>
            </a:r>
            <a:r>
              <a:rPr lang="en-US" sz="1000" dirty="0" err="1"/>
              <a:t>dermatophytoses</a:t>
            </a:r>
            <a:r>
              <a:rPr lang="en-US" sz="1000" dirty="0"/>
              <a:t>: a pilot study. Indian J Dermatol. 2013;58:34–38</a:t>
            </a:r>
          </a:p>
        </p:txBody>
      </p:sp>
      <p:sp>
        <p:nvSpPr>
          <p:cNvPr id="16" name="TextBox 15">
            <a:extLst>
              <a:ext uri="{FF2B5EF4-FFF2-40B4-BE49-F238E27FC236}">
                <a16:creationId xmlns:a16="http://schemas.microsoft.com/office/drawing/2014/main" id="{83B9920D-67C5-4560-995B-D3EB949F14C2}"/>
              </a:ext>
            </a:extLst>
          </p:cNvPr>
          <p:cNvSpPr txBox="1"/>
          <p:nvPr/>
        </p:nvSpPr>
        <p:spPr>
          <a:xfrm>
            <a:off x="435908" y="2525571"/>
            <a:ext cx="5216899" cy="1200329"/>
          </a:xfrm>
          <a:prstGeom prst="rect">
            <a:avLst/>
          </a:prstGeom>
          <a:noFill/>
        </p:spPr>
        <p:txBody>
          <a:bodyPr wrap="square">
            <a:spAutoFit/>
          </a:bodyPr>
          <a:lstStyle/>
          <a:p>
            <a:r>
              <a:rPr lang="en-US" sz="2400" b="1" dirty="0">
                <a:solidFill>
                  <a:srgbClr val="9D0C0C"/>
                </a:solidFill>
              </a:rPr>
              <a:t>Treatment with Luliconazole for tinea corporis/cruris has better clinical and mycological cure than Terbinafine.</a:t>
            </a:r>
          </a:p>
        </p:txBody>
      </p:sp>
    </p:spTree>
    <p:extLst>
      <p:ext uri="{BB962C8B-B14F-4D97-AF65-F5344CB8AC3E}">
        <p14:creationId xmlns:p14="http://schemas.microsoft.com/office/powerpoint/2010/main" val="2250916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9FEE6DD-EB42-4A6A-8278-90C26C4FBDB3}"/>
              </a:ext>
            </a:extLst>
          </p:cNvPr>
          <p:cNvSpPr txBox="1"/>
          <p:nvPr/>
        </p:nvSpPr>
        <p:spPr>
          <a:xfrm>
            <a:off x="1377986" y="2080232"/>
            <a:ext cx="9578391" cy="3046988"/>
          </a:xfrm>
          <a:prstGeom prst="rect">
            <a:avLst/>
          </a:prstGeom>
          <a:noFill/>
        </p:spPr>
        <p:txBody>
          <a:bodyPr wrap="square">
            <a:spAutoFit/>
          </a:bodyPr>
          <a:lstStyle/>
          <a:p>
            <a:pPr algn="ctr"/>
            <a:r>
              <a:rPr lang="en-US" sz="2400" b="1" dirty="0"/>
              <a:t>Micronized Luliconazole has a higher concentration in stratum corneum compared to Terbinafine (71.6 vs 36.6 mcg/g). Also, its release from stratum corneum is 4-5 times greater than Terbinafine. </a:t>
            </a:r>
          </a:p>
          <a:p>
            <a:endParaRPr lang="en-US" sz="2400" b="1" dirty="0">
              <a:solidFill>
                <a:srgbClr val="E85A80"/>
              </a:solidFill>
            </a:endParaRPr>
          </a:p>
          <a:p>
            <a:endParaRPr lang="en-US" sz="2400" b="1" dirty="0">
              <a:solidFill>
                <a:srgbClr val="E85A80"/>
              </a:solidFill>
            </a:endParaRPr>
          </a:p>
          <a:p>
            <a:endParaRPr lang="en-US" sz="2400" b="1" dirty="0">
              <a:solidFill>
                <a:srgbClr val="E85A80"/>
              </a:solidFill>
            </a:endParaRPr>
          </a:p>
          <a:p>
            <a:pPr marL="342900" indent="-342900">
              <a:buFont typeface="Arial" panose="020B0604020202020204" pitchFamily="34" charset="0"/>
              <a:buChar char="•"/>
            </a:pPr>
            <a:r>
              <a:rPr lang="en-US" sz="2400" b="1" dirty="0">
                <a:solidFill>
                  <a:srgbClr val="E85A80"/>
                </a:solidFill>
              </a:rPr>
              <a:t>Greater reservoir property </a:t>
            </a:r>
            <a:r>
              <a:rPr lang="en-US" sz="2400" b="1" dirty="0">
                <a:solidFill>
                  <a:srgbClr val="E85A80"/>
                </a:solidFill>
                <a:effectLst/>
                <a:ea typeface="Times New Roman" panose="02020603050405020304" pitchFamily="18" charset="0"/>
                <a:cs typeface="Times New Roman" panose="02020603050405020304" pitchFamily="18" charset="0"/>
              </a:rPr>
              <a:t>leads to greater mycological cure rates </a:t>
            </a:r>
            <a:endParaRPr lang="en-US" sz="2400" b="1" dirty="0">
              <a:solidFill>
                <a:srgbClr val="E85A80"/>
              </a:solidFill>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solidFill>
                  <a:srgbClr val="E85A80"/>
                </a:solidFill>
                <a:effectLst/>
                <a:ea typeface="Times New Roman" panose="02020603050405020304" pitchFamily="18" charset="0"/>
                <a:cs typeface="Times New Roman" panose="02020603050405020304" pitchFamily="18" charset="0"/>
              </a:rPr>
              <a:t>Lesser chance of relapse and recurrence.</a:t>
            </a:r>
            <a:endParaRPr lang="en-US" sz="2400" b="1" dirty="0">
              <a:solidFill>
                <a:srgbClr val="E85A80"/>
              </a:solidFill>
            </a:endParaRPr>
          </a:p>
        </p:txBody>
      </p:sp>
      <p:sp>
        <p:nvSpPr>
          <p:cNvPr id="5" name="TextBox 4">
            <a:extLst>
              <a:ext uri="{FF2B5EF4-FFF2-40B4-BE49-F238E27FC236}">
                <a16:creationId xmlns:a16="http://schemas.microsoft.com/office/drawing/2014/main" id="{E4857CE8-A307-40B1-9ED4-ED745E5833B5}"/>
              </a:ext>
            </a:extLst>
          </p:cNvPr>
          <p:cNvSpPr txBox="1"/>
          <p:nvPr/>
        </p:nvSpPr>
        <p:spPr>
          <a:xfrm>
            <a:off x="1085850" y="5777210"/>
            <a:ext cx="10020300" cy="415498"/>
          </a:xfrm>
          <a:prstGeom prst="rect">
            <a:avLst/>
          </a:prstGeom>
          <a:noFill/>
        </p:spPr>
        <p:txBody>
          <a:bodyPr wrap="square">
            <a:spAutoFit/>
          </a:bodyPr>
          <a:lstStyle/>
          <a:p>
            <a:r>
              <a:rPr lang="en-US" sz="1050" dirty="0"/>
              <a:t>Ref- Hiroyasu Koga, Yasuko </a:t>
            </a:r>
            <a:r>
              <a:rPr lang="en-US" sz="1050" dirty="0" err="1"/>
              <a:t>Nanjoh</a:t>
            </a:r>
            <a:r>
              <a:rPr lang="en-US" sz="1050" dirty="0"/>
              <a:t>, Tetsuo Toga, Radhakrishnan Pillai, William Jo, </a:t>
            </a:r>
            <a:r>
              <a:rPr lang="en-US" sz="1050" dirty="0" err="1"/>
              <a:t>Ryoji</a:t>
            </a:r>
            <a:r>
              <a:rPr lang="en-US" sz="1050" dirty="0"/>
              <a:t> </a:t>
            </a:r>
            <a:r>
              <a:rPr lang="en-US" sz="1050" dirty="0" err="1"/>
              <a:t>Tsuboi</a:t>
            </a:r>
            <a:r>
              <a:rPr lang="en-US" sz="1050" dirty="0"/>
              <a:t>, Luliconazole Retention in Stratum Corneum and Prevention of Fungal Infection in a Guinea Pig Tinea Pedis Model,</a:t>
            </a:r>
            <a:r>
              <a:rPr lang="da-DK" sz="1050" dirty="0"/>
              <a:t> J Drugs Dermatol. 2016;15(1):104-108.</a:t>
            </a:r>
            <a:endParaRPr lang="en-US" sz="1050" dirty="0"/>
          </a:p>
        </p:txBody>
      </p:sp>
      <p:sp>
        <p:nvSpPr>
          <p:cNvPr id="4" name="Arrow: Down 3">
            <a:extLst>
              <a:ext uri="{FF2B5EF4-FFF2-40B4-BE49-F238E27FC236}">
                <a16:creationId xmlns:a16="http://schemas.microsoft.com/office/drawing/2014/main" id="{AED46C33-942C-6C57-B66E-F27E3FB98260}"/>
              </a:ext>
            </a:extLst>
          </p:cNvPr>
          <p:cNvSpPr/>
          <p:nvPr/>
        </p:nvSpPr>
        <p:spPr>
          <a:xfrm>
            <a:off x="5470634" y="3429000"/>
            <a:ext cx="396766" cy="8592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092C1DD-EB1B-75DC-2176-0755C5EDFF4D}"/>
              </a:ext>
            </a:extLst>
          </p:cNvPr>
          <p:cNvSpPr>
            <a:spLocks noGrp="1"/>
          </p:cNvSpPr>
          <p:nvPr>
            <p:ph type="title"/>
          </p:nvPr>
        </p:nvSpPr>
        <p:spPr>
          <a:xfrm>
            <a:off x="590550" y="301556"/>
            <a:ext cx="6038850" cy="1325563"/>
          </a:xfrm>
        </p:spPr>
        <p:txBody>
          <a:bodyPr/>
          <a:lstStyle/>
          <a:p>
            <a:r>
              <a:rPr lang="en-US" b="1" dirty="0">
                <a:solidFill>
                  <a:srgbClr val="E85A80"/>
                </a:solidFill>
              </a:rPr>
              <a:t>Reservoir Property </a:t>
            </a:r>
          </a:p>
        </p:txBody>
      </p:sp>
    </p:spTree>
    <p:extLst>
      <p:ext uri="{BB962C8B-B14F-4D97-AF65-F5344CB8AC3E}">
        <p14:creationId xmlns:p14="http://schemas.microsoft.com/office/powerpoint/2010/main" val="2505026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7060D-E6B3-4629-B24A-5B4F30D09A14}"/>
              </a:ext>
            </a:extLst>
          </p:cNvPr>
          <p:cNvSpPr>
            <a:spLocks noGrp="1"/>
          </p:cNvSpPr>
          <p:nvPr>
            <p:ph type="title"/>
          </p:nvPr>
        </p:nvSpPr>
        <p:spPr>
          <a:xfrm>
            <a:off x="752475" y="95809"/>
            <a:ext cx="10515600" cy="1325563"/>
          </a:xfrm>
        </p:spPr>
        <p:txBody>
          <a:bodyPr/>
          <a:lstStyle/>
          <a:p>
            <a:r>
              <a:rPr lang="en-US" b="1" dirty="0">
                <a:solidFill>
                  <a:srgbClr val="E85A80"/>
                </a:solidFill>
              </a:rPr>
              <a:t>Dosing Convenience</a:t>
            </a:r>
          </a:p>
        </p:txBody>
      </p:sp>
      <p:graphicFrame>
        <p:nvGraphicFramePr>
          <p:cNvPr id="5" name="Table 5">
            <a:extLst>
              <a:ext uri="{FF2B5EF4-FFF2-40B4-BE49-F238E27FC236}">
                <a16:creationId xmlns:a16="http://schemas.microsoft.com/office/drawing/2014/main" id="{59B71BC7-964D-46F0-81D4-FBE009A61378}"/>
              </a:ext>
            </a:extLst>
          </p:cNvPr>
          <p:cNvGraphicFramePr>
            <a:graphicFrameLocks noGrp="1"/>
          </p:cNvGraphicFramePr>
          <p:nvPr>
            <p:extLst>
              <p:ext uri="{D42A27DB-BD31-4B8C-83A1-F6EECF244321}">
                <p14:modId xmlns:p14="http://schemas.microsoft.com/office/powerpoint/2010/main" val="3750050127"/>
              </p:ext>
            </p:extLst>
          </p:nvPr>
        </p:nvGraphicFramePr>
        <p:xfrm>
          <a:off x="752475" y="1316597"/>
          <a:ext cx="10382250" cy="3455412"/>
        </p:xfrm>
        <a:graphic>
          <a:graphicData uri="http://schemas.openxmlformats.org/drawingml/2006/table">
            <a:tbl>
              <a:tblPr firstRow="1" bandRow="1">
                <a:tableStyleId>{5C22544A-7EE6-4342-B048-85BDC9FD1C3A}</a:tableStyleId>
              </a:tblPr>
              <a:tblGrid>
                <a:gridCol w="3420867">
                  <a:extLst>
                    <a:ext uri="{9D8B030D-6E8A-4147-A177-3AD203B41FA5}">
                      <a16:colId xmlns:a16="http://schemas.microsoft.com/office/drawing/2014/main" val="2227799947"/>
                    </a:ext>
                  </a:extLst>
                </a:gridCol>
                <a:gridCol w="3480693">
                  <a:extLst>
                    <a:ext uri="{9D8B030D-6E8A-4147-A177-3AD203B41FA5}">
                      <a16:colId xmlns:a16="http://schemas.microsoft.com/office/drawing/2014/main" val="1233968866"/>
                    </a:ext>
                  </a:extLst>
                </a:gridCol>
                <a:gridCol w="1740345">
                  <a:extLst>
                    <a:ext uri="{9D8B030D-6E8A-4147-A177-3AD203B41FA5}">
                      <a16:colId xmlns:a16="http://schemas.microsoft.com/office/drawing/2014/main" val="668150217"/>
                    </a:ext>
                  </a:extLst>
                </a:gridCol>
                <a:gridCol w="1740345">
                  <a:extLst>
                    <a:ext uri="{9D8B030D-6E8A-4147-A177-3AD203B41FA5}">
                      <a16:colId xmlns:a16="http://schemas.microsoft.com/office/drawing/2014/main" val="358863622"/>
                    </a:ext>
                  </a:extLst>
                </a:gridCol>
              </a:tblGrid>
              <a:tr h="512203">
                <a:tc rowSpan="2">
                  <a:txBody>
                    <a:bodyPr/>
                    <a:lstStyle/>
                    <a:p>
                      <a:pPr algn="ctr"/>
                      <a:endParaRPr lang="en-US" sz="2400" dirty="0">
                        <a:latin typeface="+mn-lt"/>
                      </a:endParaRPr>
                    </a:p>
                    <a:p>
                      <a:pPr algn="ctr"/>
                      <a:r>
                        <a:rPr lang="en-US" sz="2400" dirty="0">
                          <a:latin typeface="+mn-lt"/>
                        </a:rPr>
                        <a:t>Molecule</a:t>
                      </a:r>
                    </a:p>
                  </a:txBody>
                  <a:tcPr>
                    <a:solidFill>
                      <a:srgbClr val="00BAAF"/>
                    </a:solidFill>
                  </a:tcPr>
                </a:tc>
                <a:tc rowSpan="2">
                  <a:txBody>
                    <a:bodyPr/>
                    <a:lstStyle/>
                    <a:p>
                      <a:pPr algn="ctr"/>
                      <a:endParaRPr lang="en-US" sz="2400" dirty="0">
                        <a:latin typeface="+mn-lt"/>
                      </a:endParaRPr>
                    </a:p>
                    <a:p>
                      <a:pPr algn="ctr"/>
                      <a:r>
                        <a:rPr lang="en-US" sz="2400" dirty="0">
                          <a:latin typeface="+mn-lt"/>
                        </a:rPr>
                        <a:t>Dosing</a:t>
                      </a:r>
                    </a:p>
                  </a:txBody>
                  <a:tcPr>
                    <a:solidFill>
                      <a:srgbClr val="00BAAF"/>
                    </a:solidFill>
                  </a:tcPr>
                </a:tc>
                <a:tc gridSpan="2">
                  <a:txBody>
                    <a:bodyPr/>
                    <a:lstStyle/>
                    <a:p>
                      <a:pPr algn="ctr"/>
                      <a:r>
                        <a:rPr lang="en-US" sz="2400" dirty="0">
                          <a:latin typeface="+mn-lt"/>
                        </a:rPr>
                        <a:t>Duration</a:t>
                      </a:r>
                    </a:p>
                  </a:txBody>
                  <a:tcPr>
                    <a:solidFill>
                      <a:srgbClr val="00BAAF"/>
                    </a:solidFill>
                  </a:tcPr>
                </a:tc>
                <a:tc hMerge="1">
                  <a:txBody>
                    <a:bodyPr/>
                    <a:lstStyle/>
                    <a:p>
                      <a:endParaRPr lang="en-US"/>
                    </a:p>
                  </a:txBody>
                  <a:tcPr/>
                </a:tc>
                <a:extLst>
                  <a:ext uri="{0D108BD9-81ED-4DB2-BD59-A6C34878D82A}">
                    <a16:rowId xmlns:a16="http://schemas.microsoft.com/office/drawing/2014/main" val="3293345363"/>
                  </a:ext>
                </a:extLst>
              </a:tr>
              <a:tr h="0">
                <a:tc vMerge="1">
                  <a:txBody>
                    <a:bodyPr/>
                    <a:lstStyle/>
                    <a:p>
                      <a:endParaRPr lang="en-US" dirty="0"/>
                    </a:p>
                  </a:txBody>
                  <a:tcPr/>
                </a:tc>
                <a:tc vMerge="1">
                  <a:txBody>
                    <a:bodyPr/>
                    <a:lstStyle/>
                    <a:p>
                      <a:endParaRPr lang="en-US" dirty="0"/>
                    </a:p>
                  </a:txBody>
                  <a:tcPr/>
                </a:tc>
                <a:tc>
                  <a:txBody>
                    <a:bodyPr/>
                    <a:lstStyle/>
                    <a:p>
                      <a:r>
                        <a:rPr lang="en-US" sz="2400" b="1" dirty="0">
                          <a:solidFill>
                            <a:schemeClr val="bg1"/>
                          </a:solidFill>
                          <a:latin typeface="+mn-lt"/>
                        </a:rPr>
                        <a:t>Tinea Cruris &amp; Corporis</a:t>
                      </a:r>
                    </a:p>
                  </a:txBody>
                  <a:tcPr>
                    <a:solidFill>
                      <a:srgbClr val="00BAAF"/>
                    </a:solidFill>
                  </a:tcPr>
                </a:tc>
                <a:tc>
                  <a:txBody>
                    <a:bodyPr/>
                    <a:lstStyle/>
                    <a:p>
                      <a:r>
                        <a:rPr lang="en-US" sz="2400" b="1" dirty="0">
                          <a:solidFill>
                            <a:schemeClr val="bg1"/>
                          </a:solidFill>
                          <a:latin typeface="+mn-lt"/>
                        </a:rPr>
                        <a:t>Tinea Pedis</a:t>
                      </a:r>
                    </a:p>
                  </a:txBody>
                  <a:tcPr>
                    <a:solidFill>
                      <a:srgbClr val="00BAAF"/>
                    </a:solidFill>
                  </a:tcPr>
                </a:tc>
                <a:extLst>
                  <a:ext uri="{0D108BD9-81ED-4DB2-BD59-A6C34878D82A}">
                    <a16:rowId xmlns:a16="http://schemas.microsoft.com/office/drawing/2014/main" val="618346384"/>
                  </a:ext>
                </a:extLst>
              </a:tr>
              <a:tr h="512203">
                <a:tc>
                  <a:txBody>
                    <a:bodyPr/>
                    <a:lstStyle/>
                    <a:p>
                      <a:r>
                        <a:rPr lang="en-US" sz="2400" dirty="0">
                          <a:latin typeface="+mn-lt"/>
                        </a:rPr>
                        <a:t>Fluconazole</a:t>
                      </a:r>
                    </a:p>
                  </a:txBody>
                  <a:tcPr/>
                </a:tc>
                <a:tc>
                  <a:txBody>
                    <a:bodyPr/>
                    <a:lstStyle/>
                    <a:p>
                      <a:r>
                        <a:rPr lang="en-US" sz="2400" dirty="0">
                          <a:latin typeface="+mn-lt"/>
                        </a:rPr>
                        <a:t>weekly</a:t>
                      </a:r>
                    </a:p>
                  </a:txBody>
                  <a:tcPr/>
                </a:tc>
                <a:tc gridSpan="2">
                  <a:txBody>
                    <a:bodyPr/>
                    <a:lstStyle/>
                    <a:p>
                      <a:pPr algn="ctr"/>
                      <a:r>
                        <a:rPr lang="en-US" sz="2400" dirty="0">
                          <a:latin typeface="+mn-lt"/>
                        </a:rPr>
                        <a:t>2-6 weeks</a:t>
                      </a:r>
                    </a:p>
                  </a:txBody>
                  <a:tcPr/>
                </a:tc>
                <a:tc hMerge="1">
                  <a:txBody>
                    <a:bodyPr/>
                    <a:lstStyle/>
                    <a:p>
                      <a:endParaRPr lang="en-US" sz="2400" dirty="0">
                        <a:latin typeface="+mn-lt"/>
                      </a:endParaRPr>
                    </a:p>
                  </a:txBody>
                  <a:tcPr/>
                </a:tc>
                <a:extLst>
                  <a:ext uri="{0D108BD9-81ED-4DB2-BD59-A6C34878D82A}">
                    <a16:rowId xmlns:a16="http://schemas.microsoft.com/office/drawing/2014/main" val="2076348516"/>
                  </a:ext>
                </a:extLst>
              </a:tr>
              <a:tr h="512203">
                <a:tc>
                  <a:txBody>
                    <a:bodyPr/>
                    <a:lstStyle/>
                    <a:p>
                      <a:r>
                        <a:rPr lang="en-US" sz="2400" dirty="0">
                          <a:latin typeface="+mn-lt"/>
                        </a:rPr>
                        <a:t>Itraconazole</a:t>
                      </a:r>
                    </a:p>
                  </a:txBody>
                  <a:tcPr/>
                </a:tc>
                <a:tc>
                  <a:txBody>
                    <a:bodyPr/>
                    <a:lstStyle/>
                    <a:p>
                      <a:r>
                        <a:rPr lang="en-US" sz="2400" dirty="0">
                          <a:latin typeface="+mn-lt"/>
                        </a:rPr>
                        <a:t>Twice daily</a:t>
                      </a:r>
                    </a:p>
                  </a:txBody>
                  <a:tcPr/>
                </a:tc>
                <a:tc gridSpan="2">
                  <a:txBody>
                    <a:bodyPr/>
                    <a:lstStyle/>
                    <a:p>
                      <a:pPr algn="ctr"/>
                      <a:r>
                        <a:rPr lang="en-US" sz="2400" dirty="0">
                          <a:latin typeface="+mn-lt"/>
                        </a:rPr>
                        <a:t>2-4 weeks</a:t>
                      </a:r>
                    </a:p>
                  </a:txBody>
                  <a:tcPr/>
                </a:tc>
                <a:tc hMerge="1">
                  <a:txBody>
                    <a:bodyPr/>
                    <a:lstStyle/>
                    <a:p>
                      <a:endParaRPr lang="en-US"/>
                    </a:p>
                  </a:txBody>
                  <a:tcPr/>
                </a:tc>
                <a:extLst>
                  <a:ext uri="{0D108BD9-81ED-4DB2-BD59-A6C34878D82A}">
                    <a16:rowId xmlns:a16="http://schemas.microsoft.com/office/drawing/2014/main" val="3367360373"/>
                  </a:ext>
                </a:extLst>
              </a:tr>
              <a:tr h="583640">
                <a:tc>
                  <a:txBody>
                    <a:bodyPr/>
                    <a:lstStyle/>
                    <a:p>
                      <a:r>
                        <a:rPr lang="en-US" sz="2400" dirty="0">
                          <a:latin typeface="+mn-lt"/>
                        </a:rPr>
                        <a:t>Terbinafine</a:t>
                      </a:r>
                    </a:p>
                  </a:txBody>
                  <a:tcPr/>
                </a:tc>
                <a:tc>
                  <a:txBody>
                    <a:bodyPr/>
                    <a:lstStyle/>
                    <a:p>
                      <a:r>
                        <a:rPr lang="en-US" sz="2400" dirty="0">
                          <a:latin typeface="+mn-lt"/>
                        </a:rPr>
                        <a:t>Twice daily </a:t>
                      </a:r>
                    </a:p>
                  </a:txBody>
                  <a:tcPr/>
                </a:tc>
                <a:tc>
                  <a:txBody>
                    <a:bodyPr/>
                    <a:lstStyle/>
                    <a:p>
                      <a:r>
                        <a:rPr lang="en-US" sz="2400" dirty="0">
                          <a:latin typeface="+mn-lt"/>
                        </a:rPr>
                        <a:t>2 weeks</a:t>
                      </a:r>
                    </a:p>
                  </a:txBody>
                  <a:tcPr/>
                </a:tc>
                <a:tc>
                  <a:txBody>
                    <a:bodyPr/>
                    <a:lstStyle/>
                    <a:p>
                      <a:r>
                        <a:rPr lang="en-US" sz="2400" dirty="0">
                          <a:latin typeface="+mn-lt"/>
                        </a:rPr>
                        <a:t>4 weeks</a:t>
                      </a:r>
                    </a:p>
                  </a:txBody>
                  <a:tcPr/>
                </a:tc>
                <a:extLst>
                  <a:ext uri="{0D108BD9-81ED-4DB2-BD59-A6C34878D82A}">
                    <a16:rowId xmlns:a16="http://schemas.microsoft.com/office/drawing/2014/main" val="2841245891"/>
                  </a:ext>
                </a:extLst>
              </a:tr>
              <a:tr h="512203">
                <a:tc>
                  <a:txBody>
                    <a:bodyPr/>
                    <a:lstStyle/>
                    <a:p>
                      <a:r>
                        <a:rPr lang="en-US" sz="2400" dirty="0">
                          <a:solidFill>
                            <a:schemeClr val="bg1"/>
                          </a:solidFill>
                          <a:latin typeface="+mn-lt"/>
                        </a:rPr>
                        <a:t>Luliconazole</a:t>
                      </a:r>
                    </a:p>
                  </a:txBody>
                  <a:tcPr>
                    <a:solidFill>
                      <a:srgbClr val="E85A80"/>
                    </a:solidFill>
                  </a:tcPr>
                </a:tc>
                <a:tc>
                  <a:txBody>
                    <a:bodyPr/>
                    <a:lstStyle/>
                    <a:p>
                      <a:r>
                        <a:rPr lang="en-US" sz="2400" dirty="0">
                          <a:solidFill>
                            <a:schemeClr val="bg1"/>
                          </a:solidFill>
                          <a:latin typeface="+mn-lt"/>
                        </a:rPr>
                        <a:t>Once daily </a:t>
                      </a:r>
                    </a:p>
                  </a:txBody>
                  <a:tcPr>
                    <a:solidFill>
                      <a:srgbClr val="E85A80"/>
                    </a:solidFill>
                  </a:tcPr>
                </a:tc>
                <a:tc>
                  <a:txBody>
                    <a:bodyPr/>
                    <a:lstStyle/>
                    <a:p>
                      <a:r>
                        <a:rPr lang="en-US" sz="2400" dirty="0">
                          <a:solidFill>
                            <a:schemeClr val="bg1"/>
                          </a:solidFill>
                          <a:latin typeface="+mn-lt"/>
                        </a:rPr>
                        <a:t>1 week</a:t>
                      </a:r>
                    </a:p>
                  </a:txBody>
                  <a:tcPr>
                    <a:solidFill>
                      <a:srgbClr val="E85A80"/>
                    </a:solidFill>
                  </a:tcPr>
                </a:tc>
                <a:tc>
                  <a:txBody>
                    <a:bodyPr/>
                    <a:lstStyle/>
                    <a:p>
                      <a:r>
                        <a:rPr lang="en-US" sz="2400" dirty="0">
                          <a:solidFill>
                            <a:schemeClr val="bg1"/>
                          </a:solidFill>
                          <a:latin typeface="+mn-lt"/>
                        </a:rPr>
                        <a:t>2 weeks</a:t>
                      </a:r>
                    </a:p>
                  </a:txBody>
                  <a:tcPr>
                    <a:solidFill>
                      <a:srgbClr val="E85A80"/>
                    </a:solidFill>
                  </a:tcPr>
                </a:tc>
                <a:extLst>
                  <a:ext uri="{0D108BD9-81ED-4DB2-BD59-A6C34878D82A}">
                    <a16:rowId xmlns:a16="http://schemas.microsoft.com/office/drawing/2014/main" val="1194148205"/>
                  </a:ext>
                </a:extLst>
              </a:tr>
            </a:tbl>
          </a:graphicData>
        </a:graphic>
      </p:graphicFrame>
      <p:sp>
        <p:nvSpPr>
          <p:cNvPr id="8" name="TextBox 7">
            <a:extLst>
              <a:ext uri="{FF2B5EF4-FFF2-40B4-BE49-F238E27FC236}">
                <a16:creationId xmlns:a16="http://schemas.microsoft.com/office/drawing/2014/main" id="{CB84535A-723D-4A11-AD05-085E4880D91C}"/>
              </a:ext>
            </a:extLst>
          </p:cNvPr>
          <p:cNvSpPr txBox="1"/>
          <p:nvPr/>
        </p:nvSpPr>
        <p:spPr>
          <a:xfrm>
            <a:off x="733425" y="4842335"/>
            <a:ext cx="10725150" cy="830997"/>
          </a:xfrm>
          <a:prstGeom prst="rect">
            <a:avLst/>
          </a:prstGeom>
          <a:noFill/>
        </p:spPr>
        <p:txBody>
          <a:bodyPr wrap="square" rtlCol="0">
            <a:spAutoFit/>
          </a:bodyPr>
          <a:lstStyle/>
          <a:p>
            <a:r>
              <a:rPr lang="en-US" sz="2400" b="1" dirty="0">
                <a:solidFill>
                  <a:schemeClr val="accent2">
                    <a:lumMod val="75000"/>
                  </a:schemeClr>
                </a:solidFill>
              </a:rPr>
              <a:t>Convenient Dosing option of Luliconazole helps improving patient treatment adherence, that ultimately reduces the chances of relapse and resistance.</a:t>
            </a:r>
          </a:p>
        </p:txBody>
      </p:sp>
    </p:spTree>
    <p:extLst>
      <p:ext uri="{BB962C8B-B14F-4D97-AF65-F5344CB8AC3E}">
        <p14:creationId xmlns:p14="http://schemas.microsoft.com/office/powerpoint/2010/main" val="2230259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1C382-DA66-479E-9FC8-0FB59238BA52}"/>
              </a:ext>
            </a:extLst>
          </p:cNvPr>
          <p:cNvSpPr>
            <a:spLocks noGrp="1"/>
          </p:cNvSpPr>
          <p:nvPr>
            <p:ph type="title"/>
          </p:nvPr>
        </p:nvSpPr>
        <p:spPr/>
        <p:txBody>
          <a:bodyPr/>
          <a:lstStyle/>
          <a:p>
            <a:r>
              <a:rPr lang="en-US" b="1" dirty="0">
                <a:solidFill>
                  <a:srgbClr val="E85A80"/>
                </a:solidFill>
              </a:rPr>
              <a:t>Adverse events</a:t>
            </a:r>
          </a:p>
        </p:txBody>
      </p:sp>
      <p:sp>
        <p:nvSpPr>
          <p:cNvPr id="3" name="Content Placeholder 2">
            <a:extLst>
              <a:ext uri="{FF2B5EF4-FFF2-40B4-BE49-F238E27FC236}">
                <a16:creationId xmlns:a16="http://schemas.microsoft.com/office/drawing/2014/main" id="{F9DDBC50-AAF4-4D28-B348-7E9E5D246204}"/>
              </a:ext>
            </a:extLst>
          </p:cNvPr>
          <p:cNvSpPr>
            <a:spLocks noGrp="1"/>
          </p:cNvSpPr>
          <p:nvPr>
            <p:ph idx="1"/>
          </p:nvPr>
        </p:nvSpPr>
        <p:spPr>
          <a:xfrm>
            <a:off x="838200" y="1825625"/>
            <a:ext cx="10515600" cy="1419599"/>
          </a:xfrm>
        </p:spPr>
        <p:txBody>
          <a:bodyPr/>
          <a:lstStyle/>
          <a:p>
            <a:r>
              <a:rPr lang="en-US" dirty="0"/>
              <a:t>Contact dermatitis and cellulitis have been reported during post marketed use.</a:t>
            </a:r>
          </a:p>
          <a:p>
            <a:r>
              <a:rPr lang="en-US" dirty="0"/>
              <a:t>However, direct causality has not been established.</a:t>
            </a:r>
          </a:p>
        </p:txBody>
      </p:sp>
    </p:spTree>
    <p:extLst>
      <p:ext uri="{BB962C8B-B14F-4D97-AF65-F5344CB8AC3E}">
        <p14:creationId xmlns:p14="http://schemas.microsoft.com/office/powerpoint/2010/main" val="943985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B950-A598-4390-B550-236B172F41D3}"/>
              </a:ext>
            </a:extLst>
          </p:cNvPr>
          <p:cNvSpPr>
            <a:spLocks noGrp="1"/>
          </p:cNvSpPr>
          <p:nvPr>
            <p:ph type="title"/>
          </p:nvPr>
        </p:nvSpPr>
        <p:spPr>
          <a:xfrm>
            <a:off x="4271683" y="66114"/>
            <a:ext cx="3088341" cy="821111"/>
          </a:xfrm>
        </p:spPr>
        <p:txBody>
          <a:bodyPr/>
          <a:lstStyle/>
          <a:p>
            <a:r>
              <a:rPr lang="en-US" b="1" dirty="0">
                <a:solidFill>
                  <a:srgbClr val="E85A80"/>
                </a:solidFill>
              </a:rPr>
              <a:t>Conclusion</a:t>
            </a:r>
          </a:p>
        </p:txBody>
      </p:sp>
      <p:sp>
        <p:nvSpPr>
          <p:cNvPr id="3" name="Content Placeholder 2">
            <a:extLst>
              <a:ext uri="{FF2B5EF4-FFF2-40B4-BE49-F238E27FC236}">
                <a16:creationId xmlns:a16="http://schemas.microsoft.com/office/drawing/2014/main" id="{3C8F7F31-82D5-4F2A-9E60-2571CD01CCB5}"/>
              </a:ext>
            </a:extLst>
          </p:cNvPr>
          <p:cNvSpPr>
            <a:spLocks noGrp="1"/>
          </p:cNvSpPr>
          <p:nvPr>
            <p:ph idx="1"/>
          </p:nvPr>
        </p:nvSpPr>
        <p:spPr>
          <a:xfrm>
            <a:off x="506506" y="1531237"/>
            <a:ext cx="11178988" cy="4351338"/>
          </a:xfrm>
        </p:spPr>
        <p:txBody>
          <a:bodyPr/>
          <a:lstStyle/>
          <a:p>
            <a:pPr>
              <a:buClr>
                <a:srgbClr val="E85A80"/>
              </a:buClr>
              <a:buFont typeface="Wingdings" panose="05000000000000000000" pitchFamily="2" charset="2"/>
              <a:buChar char="v"/>
            </a:pPr>
            <a:r>
              <a:rPr lang="en-US" sz="2400" dirty="0"/>
              <a:t>Dermatophytosis is a disease of global significance caused by </a:t>
            </a:r>
            <a:r>
              <a:rPr lang="en-US" sz="2400" i="1" dirty="0" err="1"/>
              <a:t>Microsporum</a:t>
            </a:r>
            <a:r>
              <a:rPr lang="en-US" sz="2400" i="1" dirty="0"/>
              <a:t>, Trichophyton </a:t>
            </a:r>
            <a:r>
              <a:rPr lang="en-US" sz="2400" dirty="0"/>
              <a:t>and </a:t>
            </a:r>
            <a:r>
              <a:rPr lang="en-US" sz="2400" i="1" dirty="0"/>
              <a:t>Epidermophyton.</a:t>
            </a:r>
          </a:p>
          <a:p>
            <a:pPr>
              <a:buClr>
                <a:srgbClr val="E85A80"/>
              </a:buClr>
              <a:buFont typeface="Wingdings" panose="05000000000000000000" pitchFamily="2" charset="2"/>
              <a:buChar char="v"/>
            </a:pPr>
            <a:r>
              <a:rPr lang="en-US" sz="2400" dirty="0"/>
              <a:t>Most of the currently used antifungals requires prolonged treatment for complete clearance of the fungal elements which leads to treatment non-adherence and high rates of relapse and resistances.</a:t>
            </a:r>
          </a:p>
          <a:p>
            <a:pPr>
              <a:buClr>
                <a:srgbClr val="E85A80"/>
              </a:buClr>
              <a:buFont typeface="Wingdings" panose="05000000000000000000" pitchFamily="2" charset="2"/>
              <a:buChar char="v"/>
            </a:pPr>
            <a:r>
              <a:rPr lang="en-US" sz="2400" dirty="0"/>
              <a:t>Luliconazole is an imidazole antifungal agent with a unique structure, as the imidazole moiety is incorporated into the ketene dithioacetate structure.</a:t>
            </a:r>
          </a:p>
          <a:p>
            <a:pPr>
              <a:buClr>
                <a:srgbClr val="E85A80"/>
              </a:buClr>
              <a:buFont typeface="Wingdings" panose="05000000000000000000" pitchFamily="2" charset="2"/>
              <a:buChar char="v"/>
            </a:pPr>
            <a:r>
              <a:rPr lang="en-US" sz="2400" dirty="0"/>
              <a:t>The once daily dose </a:t>
            </a:r>
            <a:r>
              <a:rPr lang="en-US" sz="2400"/>
              <a:t>of micronized </a:t>
            </a:r>
            <a:r>
              <a:rPr lang="en-US" sz="2400" dirty="0"/>
              <a:t>Luliconazole can effectively treat Tinea cruris, corporis and pedis within 1-2 weeks which makes it an ideal antifungal drug for Tinea infections.</a:t>
            </a:r>
          </a:p>
          <a:p>
            <a:pPr marL="0" indent="0">
              <a:buNone/>
            </a:pPr>
            <a:endParaRPr lang="en-US" dirty="0"/>
          </a:p>
        </p:txBody>
      </p:sp>
    </p:spTree>
    <p:extLst>
      <p:ext uri="{BB962C8B-B14F-4D97-AF65-F5344CB8AC3E}">
        <p14:creationId xmlns:p14="http://schemas.microsoft.com/office/powerpoint/2010/main" val="2998267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0FF5D56A-974D-44E5-B80E-AE3004142A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76" t="6729" r="1570" b="6461"/>
          <a:stretch/>
        </p:blipFill>
        <p:spPr bwMode="auto">
          <a:xfrm>
            <a:off x="7321775" y="2815988"/>
            <a:ext cx="4753684" cy="2721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654BC5A6-15A7-485B-9C06-A1F5C8EEAE99}"/>
              </a:ext>
            </a:extLst>
          </p:cNvPr>
          <p:cNvSpPr>
            <a:spLocks noGrp="1"/>
          </p:cNvSpPr>
          <p:nvPr>
            <p:ph type="title"/>
          </p:nvPr>
        </p:nvSpPr>
        <p:spPr>
          <a:xfrm>
            <a:off x="838200" y="-5482"/>
            <a:ext cx="10515600" cy="1325563"/>
          </a:xfrm>
        </p:spPr>
        <p:txBody>
          <a:bodyPr/>
          <a:lstStyle/>
          <a:p>
            <a:r>
              <a:rPr lang="en-US" b="1" dirty="0">
                <a:solidFill>
                  <a:srgbClr val="E85A80"/>
                </a:solidFill>
                <a:latin typeface="Cambria" panose="02040503050406030204" pitchFamily="18" charset="0"/>
                <a:ea typeface="Cambria" panose="02040503050406030204" pitchFamily="18" charset="0"/>
              </a:rPr>
              <a:t>Types</a:t>
            </a:r>
            <a:r>
              <a:rPr lang="en-US" b="1" dirty="0">
                <a:solidFill>
                  <a:srgbClr val="E85A80"/>
                </a:solidFill>
              </a:rPr>
              <a:t> of Dermatophytosis</a:t>
            </a:r>
          </a:p>
        </p:txBody>
      </p:sp>
      <p:sp>
        <p:nvSpPr>
          <p:cNvPr id="3" name="Content Placeholder 2">
            <a:extLst>
              <a:ext uri="{FF2B5EF4-FFF2-40B4-BE49-F238E27FC236}">
                <a16:creationId xmlns:a16="http://schemas.microsoft.com/office/drawing/2014/main" id="{6A1024B5-9697-4830-B89F-15318C9CCC2D}"/>
              </a:ext>
            </a:extLst>
          </p:cNvPr>
          <p:cNvSpPr>
            <a:spLocks noGrp="1"/>
          </p:cNvSpPr>
          <p:nvPr>
            <p:ph idx="1"/>
          </p:nvPr>
        </p:nvSpPr>
        <p:spPr>
          <a:xfrm>
            <a:off x="605117" y="1320081"/>
            <a:ext cx="10515600" cy="4351338"/>
          </a:xfrm>
        </p:spPr>
        <p:txBody>
          <a:bodyPr/>
          <a:lstStyle/>
          <a:p>
            <a:pPr marL="0" indent="0">
              <a:buNone/>
            </a:pPr>
            <a:r>
              <a:rPr lang="en-US" sz="2400" dirty="0"/>
              <a:t>The different types of ringworm are usually named for the location of the infection on the body. Areas of the body that can be affected by ringworm include:</a:t>
            </a:r>
          </a:p>
          <a:p>
            <a:endParaRPr lang="en-US" dirty="0"/>
          </a:p>
        </p:txBody>
      </p:sp>
      <p:graphicFrame>
        <p:nvGraphicFramePr>
          <p:cNvPr id="4" name="Table 4">
            <a:extLst>
              <a:ext uri="{FF2B5EF4-FFF2-40B4-BE49-F238E27FC236}">
                <a16:creationId xmlns:a16="http://schemas.microsoft.com/office/drawing/2014/main" id="{94C52D22-A92B-4454-B989-C6B54E2A48A2}"/>
              </a:ext>
            </a:extLst>
          </p:cNvPr>
          <p:cNvGraphicFramePr>
            <a:graphicFrameLocks noGrp="1"/>
          </p:cNvGraphicFramePr>
          <p:nvPr>
            <p:extLst>
              <p:ext uri="{D42A27DB-BD31-4B8C-83A1-F6EECF244321}">
                <p14:modId xmlns:p14="http://schemas.microsoft.com/office/powerpoint/2010/main" val="2649853823"/>
              </p:ext>
            </p:extLst>
          </p:nvPr>
        </p:nvGraphicFramePr>
        <p:xfrm>
          <a:off x="372034" y="2501499"/>
          <a:ext cx="6427694" cy="3169920"/>
        </p:xfrm>
        <a:graphic>
          <a:graphicData uri="http://schemas.openxmlformats.org/drawingml/2006/table">
            <a:tbl>
              <a:tblPr firstRow="1" bandRow="1">
                <a:tableStyleId>{5DA37D80-6434-44D0-A028-1B22A696006F}</a:tableStyleId>
              </a:tblPr>
              <a:tblGrid>
                <a:gridCol w="2160441">
                  <a:extLst>
                    <a:ext uri="{9D8B030D-6E8A-4147-A177-3AD203B41FA5}">
                      <a16:colId xmlns:a16="http://schemas.microsoft.com/office/drawing/2014/main" val="2764299052"/>
                    </a:ext>
                  </a:extLst>
                </a:gridCol>
                <a:gridCol w="4267253">
                  <a:extLst>
                    <a:ext uri="{9D8B030D-6E8A-4147-A177-3AD203B41FA5}">
                      <a16:colId xmlns:a16="http://schemas.microsoft.com/office/drawing/2014/main" val="1437274175"/>
                    </a:ext>
                  </a:extLst>
                </a:gridCol>
              </a:tblGrid>
              <a:tr h="370840">
                <a:tc>
                  <a:txBody>
                    <a:bodyPr/>
                    <a:lstStyle/>
                    <a:p>
                      <a:pPr algn="ctr"/>
                      <a:r>
                        <a:rPr lang="en-US" sz="2000" dirty="0">
                          <a:solidFill>
                            <a:schemeClr val="bg1"/>
                          </a:solidFill>
                        </a:rPr>
                        <a:t>Type</a:t>
                      </a:r>
                    </a:p>
                  </a:txBody>
                  <a:tcPr>
                    <a:solidFill>
                      <a:srgbClr val="00BAAF"/>
                    </a:solidFill>
                  </a:tcPr>
                </a:tc>
                <a:tc>
                  <a:txBody>
                    <a:bodyPr/>
                    <a:lstStyle/>
                    <a:p>
                      <a:pPr algn="ctr"/>
                      <a:r>
                        <a:rPr lang="en-US" sz="2000" dirty="0">
                          <a:solidFill>
                            <a:schemeClr val="bg1"/>
                          </a:solidFill>
                        </a:rPr>
                        <a:t>Site</a:t>
                      </a:r>
                    </a:p>
                  </a:txBody>
                  <a:tcPr>
                    <a:solidFill>
                      <a:srgbClr val="00BAAF"/>
                    </a:solidFill>
                  </a:tcPr>
                </a:tc>
                <a:extLst>
                  <a:ext uri="{0D108BD9-81ED-4DB2-BD59-A6C34878D82A}">
                    <a16:rowId xmlns:a16="http://schemas.microsoft.com/office/drawing/2014/main" val="995415970"/>
                  </a:ext>
                </a:extLst>
              </a:tr>
              <a:tr h="370840">
                <a:tc>
                  <a:txBody>
                    <a:bodyPr/>
                    <a:lstStyle/>
                    <a:p>
                      <a:pPr algn="l"/>
                      <a:r>
                        <a:rPr kumimoji="0" lang="en-US" sz="2000" b="0" u="none" strike="noStrike" kern="1200" cap="none" spc="0" normalizeH="0" baseline="0" noProof="0" dirty="0">
                          <a:ln>
                            <a:noFill/>
                          </a:ln>
                          <a:solidFill>
                            <a:prstClr val="black"/>
                          </a:solidFill>
                          <a:effectLst/>
                          <a:uLnTx/>
                          <a:uFillTx/>
                        </a:rPr>
                        <a:t>Tinea pedis </a:t>
                      </a:r>
                      <a:endParaRPr lang="en-US" sz="2000" dirty="0"/>
                    </a:p>
                  </a:txBody>
                  <a:tcPr/>
                </a:tc>
                <a:tc>
                  <a:txBody>
                    <a:bodyPr/>
                    <a:lstStyle/>
                    <a:p>
                      <a:pPr algn="l"/>
                      <a:r>
                        <a:rPr lang="en-US" sz="2000" dirty="0"/>
                        <a:t>Feet</a:t>
                      </a:r>
                    </a:p>
                  </a:txBody>
                  <a:tcPr/>
                </a:tc>
                <a:extLst>
                  <a:ext uri="{0D108BD9-81ED-4DB2-BD59-A6C34878D82A}">
                    <a16:rowId xmlns:a16="http://schemas.microsoft.com/office/drawing/2014/main" val="1125231725"/>
                  </a:ext>
                </a:extLst>
              </a:tr>
              <a:tr h="370840">
                <a:tc>
                  <a:txBody>
                    <a:bodyPr/>
                    <a:lstStyle/>
                    <a:p>
                      <a:pPr algn="l"/>
                      <a:r>
                        <a:rPr lang="en-US" sz="2000" dirty="0"/>
                        <a:t>Tinea cruris</a:t>
                      </a:r>
                    </a:p>
                  </a:txBody>
                  <a:tcPr/>
                </a:tc>
                <a:tc>
                  <a:txBody>
                    <a:bodyPr/>
                    <a:lstStyle/>
                    <a:p>
                      <a:pPr algn="l"/>
                      <a:r>
                        <a:rPr lang="en-US" sz="2000" dirty="0"/>
                        <a:t>Groin, inner thighs, or buttocks</a:t>
                      </a:r>
                    </a:p>
                  </a:txBody>
                  <a:tcPr/>
                </a:tc>
                <a:extLst>
                  <a:ext uri="{0D108BD9-81ED-4DB2-BD59-A6C34878D82A}">
                    <a16:rowId xmlns:a16="http://schemas.microsoft.com/office/drawing/2014/main" val="580697524"/>
                  </a:ext>
                </a:extLst>
              </a:tr>
              <a:tr h="370840">
                <a:tc>
                  <a:txBody>
                    <a:bodyPr/>
                    <a:lstStyle/>
                    <a:p>
                      <a:pPr algn="l"/>
                      <a:r>
                        <a:rPr lang="en-US" sz="2000" dirty="0"/>
                        <a:t>Tinea capitis</a:t>
                      </a:r>
                    </a:p>
                  </a:txBody>
                  <a:tcPr/>
                </a:tc>
                <a:tc>
                  <a:txBody>
                    <a:bodyPr/>
                    <a:lstStyle/>
                    <a:p>
                      <a:pPr algn="l"/>
                      <a:r>
                        <a:rPr lang="en-US" sz="2000" dirty="0"/>
                        <a:t>Scalp</a:t>
                      </a:r>
                    </a:p>
                  </a:txBody>
                  <a:tcPr/>
                </a:tc>
                <a:extLst>
                  <a:ext uri="{0D108BD9-81ED-4DB2-BD59-A6C34878D82A}">
                    <a16:rowId xmlns:a16="http://schemas.microsoft.com/office/drawing/2014/main" val="72571573"/>
                  </a:ext>
                </a:extLst>
              </a:tr>
              <a:tr h="370840">
                <a:tc>
                  <a:txBody>
                    <a:bodyPr/>
                    <a:lstStyle/>
                    <a:p>
                      <a:pPr algn="l"/>
                      <a:r>
                        <a:rPr lang="en-US" sz="2000" dirty="0"/>
                        <a:t>Tinea barbae</a:t>
                      </a:r>
                    </a:p>
                  </a:txBody>
                  <a:tcPr/>
                </a:tc>
                <a:tc>
                  <a:txBody>
                    <a:bodyPr/>
                    <a:lstStyle/>
                    <a:p>
                      <a:pPr algn="l"/>
                      <a:r>
                        <a:rPr lang="en-US" sz="2000" dirty="0"/>
                        <a:t>Beard</a:t>
                      </a:r>
                    </a:p>
                  </a:txBody>
                  <a:tcPr/>
                </a:tc>
                <a:extLst>
                  <a:ext uri="{0D108BD9-81ED-4DB2-BD59-A6C34878D82A}">
                    <a16:rowId xmlns:a16="http://schemas.microsoft.com/office/drawing/2014/main" val="266372367"/>
                  </a:ext>
                </a:extLst>
              </a:tr>
              <a:tr h="370840">
                <a:tc>
                  <a:txBody>
                    <a:bodyPr/>
                    <a:lstStyle/>
                    <a:p>
                      <a:pPr algn="l"/>
                      <a:r>
                        <a:rPr lang="en-US" sz="2000" dirty="0"/>
                        <a:t>Tinea manuum</a:t>
                      </a:r>
                    </a:p>
                  </a:txBody>
                  <a:tcPr/>
                </a:tc>
                <a:tc>
                  <a:txBody>
                    <a:bodyPr/>
                    <a:lstStyle/>
                    <a:p>
                      <a:pPr algn="l"/>
                      <a:r>
                        <a:rPr lang="en-US" sz="2000" dirty="0"/>
                        <a:t>Hands</a:t>
                      </a:r>
                    </a:p>
                  </a:txBody>
                  <a:tcPr/>
                </a:tc>
                <a:extLst>
                  <a:ext uri="{0D108BD9-81ED-4DB2-BD59-A6C34878D82A}">
                    <a16:rowId xmlns:a16="http://schemas.microsoft.com/office/drawing/2014/main" val="229595944"/>
                  </a:ext>
                </a:extLst>
              </a:tr>
              <a:tr h="370840">
                <a:tc>
                  <a:txBody>
                    <a:bodyPr/>
                    <a:lstStyle/>
                    <a:p>
                      <a:pPr algn="l"/>
                      <a:r>
                        <a:rPr lang="en-US" sz="2000" dirty="0"/>
                        <a:t>Tinea unguium </a:t>
                      </a:r>
                    </a:p>
                  </a:txBody>
                  <a:tcPr/>
                </a:tc>
                <a:tc>
                  <a:txBody>
                    <a:bodyPr/>
                    <a:lstStyle/>
                    <a:p>
                      <a:pPr algn="l"/>
                      <a:r>
                        <a:rPr lang="en-US" sz="2000" dirty="0"/>
                        <a:t>Toenails or fingernails</a:t>
                      </a:r>
                    </a:p>
                  </a:txBody>
                  <a:tcPr/>
                </a:tc>
                <a:extLst>
                  <a:ext uri="{0D108BD9-81ED-4DB2-BD59-A6C34878D82A}">
                    <a16:rowId xmlns:a16="http://schemas.microsoft.com/office/drawing/2014/main" val="3994328581"/>
                  </a:ext>
                </a:extLst>
              </a:tr>
              <a:tr h="370840">
                <a:tc>
                  <a:txBody>
                    <a:bodyPr/>
                    <a:lstStyle/>
                    <a:p>
                      <a:pPr algn="l"/>
                      <a:r>
                        <a:rPr lang="en-US" sz="2000" dirty="0"/>
                        <a:t>Tinea corporis </a:t>
                      </a:r>
                    </a:p>
                  </a:txBody>
                  <a:tcPr/>
                </a:tc>
                <a:tc>
                  <a:txBody>
                    <a:bodyPr/>
                    <a:lstStyle/>
                    <a:p>
                      <a:pPr algn="l"/>
                      <a:r>
                        <a:rPr lang="en-US" sz="2000" dirty="0"/>
                        <a:t>Other parts of the body</a:t>
                      </a:r>
                    </a:p>
                  </a:txBody>
                  <a:tcPr/>
                </a:tc>
                <a:extLst>
                  <a:ext uri="{0D108BD9-81ED-4DB2-BD59-A6C34878D82A}">
                    <a16:rowId xmlns:a16="http://schemas.microsoft.com/office/drawing/2014/main" val="2619939868"/>
                  </a:ext>
                </a:extLst>
              </a:tr>
            </a:tbl>
          </a:graphicData>
        </a:graphic>
      </p:graphicFrame>
      <p:sp>
        <p:nvSpPr>
          <p:cNvPr id="7" name="TextBox 6">
            <a:extLst>
              <a:ext uri="{FF2B5EF4-FFF2-40B4-BE49-F238E27FC236}">
                <a16:creationId xmlns:a16="http://schemas.microsoft.com/office/drawing/2014/main" id="{D15F78C4-233E-4263-B4C7-6CDC4A4DCDBD}"/>
              </a:ext>
            </a:extLst>
          </p:cNvPr>
          <p:cNvSpPr txBox="1"/>
          <p:nvPr/>
        </p:nvSpPr>
        <p:spPr>
          <a:xfrm>
            <a:off x="6849035" y="5909528"/>
            <a:ext cx="5342965" cy="307777"/>
          </a:xfrm>
          <a:prstGeom prst="rect">
            <a:avLst/>
          </a:prstGeom>
          <a:noFill/>
        </p:spPr>
        <p:txBody>
          <a:bodyPr wrap="square">
            <a:spAutoFit/>
          </a:bodyPr>
          <a:lstStyle/>
          <a:p>
            <a:pPr marR="0" lvl="0" algn="l" defTabSz="914400" rtl="0" eaLnBrk="1" fontAlgn="auto" latinLnBrk="0" hangingPunct="1">
              <a:lnSpc>
                <a:spcPct val="100000"/>
              </a:lnSpc>
              <a:spcBef>
                <a:spcPct val="20000"/>
              </a:spcBef>
              <a:spcAft>
                <a:spcPts val="0"/>
              </a:spcAft>
              <a:buClrTx/>
              <a:buSzTx/>
              <a:tabLst/>
              <a:defRPr/>
            </a:pPr>
            <a:r>
              <a:rPr kumimoji="0" lang="en-IN" sz="700" b="0" i="0" u="none" strike="noStrike" kern="1200" cap="none" spc="0" normalizeH="0" baseline="0" noProof="0" dirty="0">
                <a:ln>
                  <a:noFill/>
                </a:ln>
                <a:solidFill>
                  <a:prstClr val="black"/>
                </a:solidFill>
                <a:effectLst/>
                <a:uLnTx/>
                <a:uFillTx/>
                <a:latin typeface="Calibri"/>
                <a:ea typeface="+mn-ea"/>
                <a:cs typeface="+mn-cs"/>
              </a:rPr>
              <a:t>Mohammed Hussein </a:t>
            </a:r>
            <a:r>
              <a:rPr kumimoji="0" lang="en-IN" sz="700" b="0" i="0" u="none" strike="noStrike" kern="1200" cap="none" spc="0" normalizeH="0" baseline="0" noProof="0" dirty="0" err="1">
                <a:ln>
                  <a:noFill/>
                </a:ln>
                <a:solidFill>
                  <a:prstClr val="black"/>
                </a:solidFill>
                <a:effectLst/>
                <a:uLnTx/>
                <a:uFillTx/>
                <a:latin typeface="Calibri"/>
                <a:ea typeface="+mn-ea"/>
                <a:cs typeface="+mn-cs"/>
              </a:rPr>
              <a:t>Mushrif</a:t>
            </a:r>
            <a:r>
              <a:rPr kumimoji="0" lang="en-IN" sz="700" b="0" i="0" u="none" strike="noStrike" kern="1200" cap="none" spc="0" normalizeH="0" baseline="0" noProof="0" dirty="0">
                <a:ln>
                  <a:noFill/>
                </a:ln>
                <a:solidFill>
                  <a:prstClr val="black"/>
                </a:solidFill>
                <a:effectLst/>
                <a:uLnTx/>
                <a:uFillTx/>
                <a:latin typeface="Calibri"/>
                <a:ea typeface="+mn-ea"/>
                <a:cs typeface="+mn-cs"/>
              </a:rPr>
              <a:t>. Common Diseases of </a:t>
            </a:r>
            <a:r>
              <a:rPr kumimoji="0" lang="en-IN" sz="700" b="0" i="0" u="none" strike="noStrike" kern="1200" cap="none" spc="0" normalizeH="0" baseline="0" noProof="0" dirty="0" err="1">
                <a:ln>
                  <a:noFill/>
                </a:ln>
                <a:solidFill>
                  <a:prstClr val="black"/>
                </a:solidFill>
                <a:effectLst/>
                <a:uLnTx/>
                <a:uFillTx/>
                <a:latin typeface="Calibri"/>
                <a:ea typeface="+mn-ea"/>
                <a:cs typeface="+mn-cs"/>
              </a:rPr>
              <a:t>Dermatophytic</a:t>
            </a:r>
            <a:r>
              <a:rPr kumimoji="0" lang="en-IN" sz="700" b="0" i="0" u="none" strike="noStrike" kern="1200" cap="none" spc="0" normalizeH="0" baseline="0" noProof="0" dirty="0">
                <a:ln>
                  <a:noFill/>
                </a:ln>
                <a:solidFill>
                  <a:prstClr val="black"/>
                </a:solidFill>
                <a:effectLst/>
                <a:uLnTx/>
                <a:uFillTx/>
                <a:latin typeface="Calibri"/>
                <a:ea typeface="+mn-ea"/>
                <a:cs typeface="+mn-cs"/>
              </a:rPr>
              <a:t> Infection and Sensitivity Determining of Diagnostic Procedures. </a:t>
            </a:r>
            <a:r>
              <a:rPr kumimoji="0" lang="en-IN" sz="700" b="0" i="1" u="none" strike="noStrike" kern="1200" cap="none" spc="0" normalizeH="0" baseline="0" noProof="0" dirty="0">
                <a:ln>
                  <a:noFill/>
                </a:ln>
                <a:solidFill>
                  <a:prstClr val="black"/>
                </a:solidFill>
                <a:effectLst/>
                <a:uLnTx/>
                <a:uFillTx/>
                <a:latin typeface="Calibri"/>
                <a:ea typeface="+mn-ea"/>
                <a:cs typeface="+mn-cs"/>
              </a:rPr>
              <a:t>American Journal of Medical Sciences and Medicine</a:t>
            </a:r>
            <a:r>
              <a:rPr kumimoji="0" lang="en-IN" sz="700" b="0" i="0" u="none" strike="noStrike" kern="1200" cap="none" spc="0" normalizeH="0" baseline="0" noProof="0" dirty="0">
                <a:ln>
                  <a:noFill/>
                </a:ln>
                <a:solidFill>
                  <a:prstClr val="black"/>
                </a:solidFill>
                <a:effectLst/>
                <a:uLnTx/>
                <a:uFillTx/>
                <a:latin typeface="Calibri"/>
                <a:ea typeface="+mn-ea"/>
                <a:cs typeface="+mn-cs"/>
              </a:rPr>
              <a:t>. 2016; 4(4):87-91. </a:t>
            </a:r>
            <a:r>
              <a:rPr kumimoji="0" lang="en-IN" sz="700" b="0" i="0" u="none" strike="noStrike" kern="1200" cap="none" spc="0" normalizeH="0" baseline="0" noProof="0" dirty="0" err="1">
                <a:ln>
                  <a:noFill/>
                </a:ln>
                <a:solidFill>
                  <a:prstClr val="black"/>
                </a:solidFill>
                <a:effectLst/>
                <a:uLnTx/>
                <a:uFillTx/>
                <a:latin typeface="Calibri"/>
                <a:ea typeface="+mn-ea"/>
                <a:cs typeface="+mn-cs"/>
              </a:rPr>
              <a:t>doi</a:t>
            </a:r>
            <a:r>
              <a:rPr kumimoji="0" lang="en-IN" sz="700" b="0" i="0" u="none" strike="noStrike" kern="1200" cap="none" spc="0" normalizeH="0" baseline="0" noProof="0" dirty="0">
                <a:ln>
                  <a:noFill/>
                </a:ln>
                <a:solidFill>
                  <a:prstClr val="black"/>
                </a:solidFill>
                <a:effectLst/>
                <a:uLnTx/>
                <a:uFillTx/>
                <a:latin typeface="Calibri"/>
                <a:ea typeface="+mn-ea"/>
                <a:cs typeface="+mn-cs"/>
              </a:rPr>
              <a:t>: 10.12691/ajmsm-4-4-4.</a:t>
            </a:r>
          </a:p>
        </p:txBody>
      </p:sp>
    </p:spTree>
    <p:extLst>
      <p:ext uri="{BB962C8B-B14F-4D97-AF65-F5344CB8AC3E}">
        <p14:creationId xmlns:p14="http://schemas.microsoft.com/office/powerpoint/2010/main" val="708680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8023-377C-8E60-BE26-198772EF1F70}"/>
              </a:ext>
            </a:extLst>
          </p:cNvPr>
          <p:cNvSpPr>
            <a:spLocks noGrp="1"/>
          </p:cNvSpPr>
          <p:nvPr>
            <p:ph type="ctrTitle"/>
          </p:nvPr>
        </p:nvSpPr>
        <p:spPr/>
        <p:txBody>
          <a:bodyPr/>
          <a:lstStyle/>
          <a:p>
            <a:r>
              <a:rPr lang="en-US" dirty="0"/>
              <a:t>Acne vulgaris </a:t>
            </a:r>
          </a:p>
        </p:txBody>
      </p:sp>
      <p:sp>
        <p:nvSpPr>
          <p:cNvPr id="3" name="Subtitle 2">
            <a:extLst>
              <a:ext uri="{FF2B5EF4-FFF2-40B4-BE49-F238E27FC236}">
                <a16:creationId xmlns:a16="http://schemas.microsoft.com/office/drawing/2014/main" id="{4085A65B-5D5A-C1E6-E360-63C8530629E7}"/>
              </a:ext>
            </a:extLst>
          </p:cNvPr>
          <p:cNvSpPr>
            <a:spLocks noGrp="1"/>
          </p:cNvSpPr>
          <p:nvPr>
            <p:ph type="subTitle" idx="1"/>
          </p:nvPr>
        </p:nvSpPr>
        <p:spPr/>
        <p:txBody>
          <a:bodyPr/>
          <a:lstStyle/>
          <a:p>
            <a:r>
              <a:rPr lang="en-US" dirty="0"/>
              <a:t>Speaker</a:t>
            </a:r>
          </a:p>
        </p:txBody>
      </p:sp>
    </p:spTree>
    <p:extLst>
      <p:ext uri="{BB962C8B-B14F-4D97-AF65-F5344CB8AC3E}">
        <p14:creationId xmlns:p14="http://schemas.microsoft.com/office/powerpoint/2010/main" val="1192263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EEC59-F1D5-E69C-2307-95C848808952}"/>
              </a:ext>
            </a:extLst>
          </p:cNvPr>
          <p:cNvSpPr>
            <a:spLocks noGrp="1"/>
          </p:cNvSpPr>
          <p:nvPr>
            <p:ph type="title"/>
          </p:nvPr>
        </p:nvSpPr>
        <p:spPr/>
        <p:txBody>
          <a:bodyPr/>
          <a:lstStyle/>
          <a:p>
            <a:r>
              <a:rPr lang="en-US" dirty="0"/>
              <a:t>Acne vulgaris </a:t>
            </a:r>
          </a:p>
        </p:txBody>
      </p:sp>
      <p:sp>
        <p:nvSpPr>
          <p:cNvPr id="3" name="Content Placeholder 2">
            <a:extLst>
              <a:ext uri="{FF2B5EF4-FFF2-40B4-BE49-F238E27FC236}">
                <a16:creationId xmlns:a16="http://schemas.microsoft.com/office/drawing/2014/main" id="{146DECFF-A95C-C7A8-7F5E-90E7805E9CBB}"/>
              </a:ext>
            </a:extLst>
          </p:cNvPr>
          <p:cNvSpPr>
            <a:spLocks noGrp="1"/>
          </p:cNvSpPr>
          <p:nvPr>
            <p:ph idx="1"/>
          </p:nvPr>
        </p:nvSpPr>
        <p:spPr>
          <a:xfrm>
            <a:off x="838200" y="1825625"/>
            <a:ext cx="10515600" cy="1325563"/>
          </a:xfrm>
        </p:spPr>
        <p:txBody>
          <a:bodyPr/>
          <a:lstStyle/>
          <a:p>
            <a:pPr marL="0" indent="0">
              <a:buNone/>
            </a:pPr>
            <a:r>
              <a:rPr lang="en-US" dirty="0"/>
              <a:t>Acne vulgaris is a chronic inflammatory dermatosis of the face and torso, characterized by open or closed comedones and inflammatory lesions including papules and pustules.</a:t>
            </a:r>
          </a:p>
        </p:txBody>
      </p:sp>
      <p:sp>
        <p:nvSpPr>
          <p:cNvPr id="5" name="TextBox 4">
            <a:extLst>
              <a:ext uri="{FF2B5EF4-FFF2-40B4-BE49-F238E27FC236}">
                <a16:creationId xmlns:a16="http://schemas.microsoft.com/office/drawing/2014/main" id="{D353FAEE-0708-45EE-0ABC-33449E6F9E5A}"/>
              </a:ext>
            </a:extLst>
          </p:cNvPr>
          <p:cNvSpPr txBox="1"/>
          <p:nvPr/>
        </p:nvSpPr>
        <p:spPr>
          <a:xfrm>
            <a:off x="3888188" y="5649561"/>
            <a:ext cx="8203758" cy="646331"/>
          </a:xfrm>
          <a:prstGeom prst="rect">
            <a:avLst/>
          </a:prstGeom>
          <a:noFill/>
        </p:spPr>
        <p:txBody>
          <a:bodyPr wrap="square">
            <a:spAutoFit/>
          </a:bodyPr>
          <a:lstStyle/>
          <a:p>
            <a:r>
              <a:rPr lang="en-US" dirty="0" err="1"/>
              <a:t>Zaenglein</a:t>
            </a:r>
            <a:r>
              <a:rPr lang="en-US" dirty="0"/>
              <a:t> AL, </a:t>
            </a:r>
            <a:r>
              <a:rPr lang="en-US" dirty="0" err="1"/>
              <a:t>Pathy</a:t>
            </a:r>
            <a:r>
              <a:rPr lang="en-US" dirty="0"/>
              <a:t> AL, Schlosser BJ, et al. Guidelines of care for the management of acne vulgaris. J Am </a:t>
            </a:r>
            <a:r>
              <a:rPr lang="en-US" dirty="0" err="1"/>
              <a:t>Acad</a:t>
            </a:r>
            <a:r>
              <a:rPr lang="en-US" dirty="0"/>
              <a:t> Dermatol. 2016;74:945–973.</a:t>
            </a:r>
          </a:p>
        </p:txBody>
      </p:sp>
    </p:spTree>
    <p:extLst>
      <p:ext uri="{BB962C8B-B14F-4D97-AF65-F5344CB8AC3E}">
        <p14:creationId xmlns:p14="http://schemas.microsoft.com/office/powerpoint/2010/main" val="2491073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BDFBC-87EA-8904-86BF-995A0390AFD8}"/>
              </a:ext>
            </a:extLst>
          </p:cNvPr>
          <p:cNvSpPr>
            <a:spLocks noGrp="1"/>
          </p:cNvSpPr>
          <p:nvPr>
            <p:ph type="title"/>
          </p:nvPr>
        </p:nvSpPr>
        <p:spPr/>
        <p:txBody>
          <a:bodyPr/>
          <a:lstStyle/>
          <a:p>
            <a:r>
              <a:rPr lang="en-US" dirty="0"/>
              <a:t>Pathogenesis</a:t>
            </a:r>
          </a:p>
        </p:txBody>
      </p:sp>
      <p:sp>
        <p:nvSpPr>
          <p:cNvPr id="3" name="Content Placeholder 2">
            <a:extLst>
              <a:ext uri="{FF2B5EF4-FFF2-40B4-BE49-F238E27FC236}">
                <a16:creationId xmlns:a16="http://schemas.microsoft.com/office/drawing/2014/main" id="{81493300-9915-EC29-B2AD-C244E37F7442}"/>
              </a:ext>
            </a:extLst>
          </p:cNvPr>
          <p:cNvSpPr>
            <a:spLocks noGrp="1"/>
          </p:cNvSpPr>
          <p:nvPr>
            <p:ph idx="1"/>
          </p:nvPr>
        </p:nvSpPr>
        <p:spPr>
          <a:xfrm>
            <a:off x="758687" y="2067739"/>
            <a:ext cx="10515600" cy="2722521"/>
          </a:xfrm>
        </p:spPr>
        <p:txBody>
          <a:bodyPr/>
          <a:lstStyle/>
          <a:p>
            <a:pPr marL="0" indent="0">
              <a:buNone/>
            </a:pPr>
            <a:r>
              <a:rPr lang="en-US" dirty="0"/>
              <a:t>Acne vulgaris is a multifactorial condition characterized by- </a:t>
            </a:r>
          </a:p>
          <a:p>
            <a:r>
              <a:rPr lang="en-US" dirty="0"/>
              <a:t>Overproduction and changes in the composition of sebum</a:t>
            </a:r>
          </a:p>
          <a:p>
            <a:r>
              <a:rPr lang="en-US" dirty="0"/>
              <a:t>Epithelial hyper-keratinization of pilosebaceous duct with sebaceous obstruction</a:t>
            </a:r>
          </a:p>
          <a:p>
            <a:r>
              <a:rPr lang="en-US" i="1" dirty="0"/>
              <a:t>Cutibacterium acnes </a:t>
            </a:r>
            <a:r>
              <a:rPr lang="en-US" dirty="0"/>
              <a:t>over-colonization and inflammation.</a:t>
            </a:r>
          </a:p>
        </p:txBody>
      </p:sp>
      <p:sp>
        <p:nvSpPr>
          <p:cNvPr id="5" name="TextBox 4">
            <a:extLst>
              <a:ext uri="{FF2B5EF4-FFF2-40B4-BE49-F238E27FC236}">
                <a16:creationId xmlns:a16="http://schemas.microsoft.com/office/drawing/2014/main" id="{2A517FBD-7E6F-CFC4-F676-76975CC57E69}"/>
              </a:ext>
            </a:extLst>
          </p:cNvPr>
          <p:cNvSpPr txBox="1"/>
          <p:nvPr/>
        </p:nvSpPr>
        <p:spPr>
          <a:xfrm>
            <a:off x="5060343" y="5801780"/>
            <a:ext cx="7192618" cy="246221"/>
          </a:xfrm>
          <a:prstGeom prst="rect">
            <a:avLst/>
          </a:prstGeom>
          <a:noFill/>
        </p:spPr>
        <p:txBody>
          <a:bodyPr wrap="square">
            <a:spAutoFit/>
          </a:bodyPr>
          <a:lstStyle/>
          <a:p>
            <a:r>
              <a:rPr lang="en-US" sz="1000" dirty="0" err="1"/>
              <a:t>Ref:Anna</a:t>
            </a:r>
            <a:r>
              <a:rPr lang="en-US" sz="1000" dirty="0"/>
              <a:t> </a:t>
            </a:r>
            <a:r>
              <a:rPr lang="en-US" sz="1000" dirty="0" err="1"/>
              <a:t>Hwee</a:t>
            </a:r>
            <a:r>
              <a:rPr lang="en-US" sz="1000" dirty="0"/>
              <a:t> Sing Heng &amp; Fook Tim Chew, Systematic review of the epidemiology of acne vulgaris, </a:t>
            </a:r>
            <a:r>
              <a:rPr lang="en-US" sz="1000" dirty="0" err="1"/>
              <a:t>Scientic</a:t>
            </a:r>
            <a:r>
              <a:rPr lang="en-US" sz="1000" dirty="0"/>
              <a:t> Reports (2020) 10:5754</a:t>
            </a:r>
          </a:p>
        </p:txBody>
      </p:sp>
    </p:spTree>
    <p:extLst>
      <p:ext uri="{BB962C8B-B14F-4D97-AF65-F5344CB8AC3E}">
        <p14:creationId xmlns:p14="http://schemas.microsoft.com/office/powerpoint/2010/main" val="1224990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3FC2-5767-1E95-5F61-C5080C1433BD}"/>
              </a:ext>
            </a:extLst>
          </p:cNvPr>
          <p:cNvSpPr>
            <a:spLocks noGrp="1"/>
          </p:cNvSpPr>
          <p:nvPr>
            <p:ph type="title"/>
          </p:nvPr>
        </p:nvSpPr>
        <p:spPr/>
        <p:txBody>
          <a:bodyPr/>
          <a:lstStyle/>
          <a:p>
            <a:r>
              <a:rPr lang="en-US" dirty="0"/>
              <a:t>Acne pathophysiology</a:t>
            </a:r>
          </a:p>
        </p:txBody>
      </p:sp>
      <p:pic>
        <p:nvPicPr>
          <p:cNvPr id="4" name="Content Placeholder 3">
            <a:extLst>
              <a:ext uri="{FF2B5EF4-FFF2-40B4-BE49-F238E27FC236}">
                <a16:creationId xmlns:a16="http://schemas.microsoft.com/office/drawing/2014/main" id="{B2E0C51E-574A-5FAD-6C76-A3FBD61CE2C1}"/>
              </a:ext>
            </a:extLst>
          </p:cNvPr>
          <p:cNvPicPr>
            <a:picLocks noGrp="1" noChangeAspect="1"/>
          </p:cNvPicPr>
          <p:nvPr>
            <p:ph idx="1"/>
          </p:nvPr>
        </p:nvPicPr>
        <p:blipFill>
          <a:blip r:embed="rId2"/>
          <a:stretch>
            <a:fillRect/>
          </a:stretch>
        </p:blipFill>
        <p:spPr>
          <a:xfrm>
            <a:off x="1660902" y="2229509"/>
            <a:ext cx="8270799" cy="3248939"/>
          </a:xfrm>
          <a:prstGeom prst="rect">
            <a:avLst/>
          </a:prstGeom>
        </p:spPr>
      </p:pic>
      <p:sp>
        <p:nvSpPr>
          <p:cNvPr id="5" name="TextBox 4">
            <a:extLst>
              <a:ext uri="{FF2B5EF4-FFF2-40B4-BE49-F238E27FC236}">
                <a16:creationId xmlns:a16="http://schemas.microsoft.com/office/drawing/2014/main" id="{310C172C-0907-49E2-29E5-FB23E9DC8FF7}"/>
              </a:ext>
            </a:extLst>
          </p:cNvPr>
          <p:cNvSpPr txBox="1"/>
          <p:nvPr/>
        </p:nvSpPr>
        <p:spPr>
          <a:xfrm>
            <a:off x="8253454" y="5894158"/>
            <a:ext cx="3768918" cy="246221"/>
          </a:xfrm>
          <a:prstGeom prst="rect">
            <a:avLst/>
          </a:prstGeom>
          <a:noFill/>
        </p:spPr>
        <p:txBody>
          <a:bodyPr wrap="square">
            <a:spAutoFit/>
          </a:bodyPr>
          <a:lstStyle/>
          <a:p>
            <a:r>
              <a:rPr lang="en-US" sz="1000" b="0" i="0" u="none" strike="noStrike" baseline="0" dirty="0">
                <a:solidFill>
                  <a:srgbClr val="231F20"/>
                </a:solidFill>
                <a:latin typeface="Myriad Pro" panose="020B0503030403020204" pitchFamily="34" charset="0"/>
              </a:rPr>
              <a:t>Ref: https://www.eternalskincare.ca/ESK-Blog/Acne-and-Blemishes</a:t>
            </a:r>
            <a:endParaRPr lang="en-US" sz="1000" dirty="0">
              <a:latin typeface="Myriad Pro" panose="020B0503030403020204" pitchFamily="34" charset="0"/>
            </a:endParaRPr>
          </a:p>
        </p:txBody>
      </p:sp>
    </p:spTree>
    <p:extLst>
      <p:ext uri="{BB962C8B-B14F-4D97-AF65-F5344CB8AC3E}">
        <p14:creationId xmlns:p14="http://schemas.microsoft.com/office/powerpoint/2010/main" val="3085411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2978-F853-D531-E734-5779EEF5FB61}"/>
              </a:ext>
            </a:extLst>
          </p:cNvPr>
          <p:cNvSpPr>
            <a:spLocks noGrp="1"/>
          </p:cNvSpPr>
          <p:nvPr>
            <p:ph type="title"/>
          </p:nvPr>
        </p:nvSpPr>
        <p:spPr/>
        <p:txBody>
          <a:bodyPr/>
          <a:lstStyle/>
          <a:p>
            <a:r>
              <a:rPr lang="en-US" dirty="0"/>
              <a:t>Epidemiology</a:t>
            </a:r>
          </a:p>
        </p:txBody>
      </p:sp>
      <p:sp>
        <p:nvSpPr>
          <p:cNvPr id="3" name="Content Placeholder 2">
            <a:extLst>
              <a:ext uri="{FF2B5EF4-FFF2-40B4-BE49-F238E27FC236}">
                <a16:creationId xmlns:a16="http://schemas.microsoft.com/office/drawing/2014/main" id="{97925F76-1C8F-71B1-ABE1-71F7465D0013}"/>
              </a:ext>
            </a:extLst>
          </p:cNvPr>
          <p:cNvSpPr>
            <a:spLocks noGrp="1"/>
          </p:cNvSpPr>
          <p:nvPr>
            <p:ph idx="1"/>
          </p:nvPr>
        </p:nvSpPr>
        <p:spPr>
          <a:xfrm>
            <a:off x="838200" y="1825625"/>
            <a:ext cx="10515600" cy="2804564"/>
          </a:xfrm>
        </p:spPr>
        <p:txBody>
          <a:bodyPr/>
          <a:lstStyle/>
          <a:p>
            <a:r>
              <a:rPr lang="en-US" dirty="0"/>
              <a:t>Acne is the eighth most prevalent disease in the world affecting 10% of the world population</a:t>
            </a:r>
            <a:r>
              <a:rPr lang="en-US" baseline="30000" dirty="0"/>
              <a:t>1</a:t>
            </a:r>
            <a:endParaRPr lang="en-US" dirty="0"/>
          </a:p>
          <a:p>
            <a:r>
              <a:rPr lang="en-US" dirty="0"/>
              <a:t>Affects approximately 85% of adolescents and young adults aged 12 to 25 years</a:t>
            </a:r>
            <a:r>
              <a:rPr lang="en-US" baseline="30000" dirty="0"/>
              <a:t>2</a:t>
            </a:r>
            <a:endParaRPr lang="en-US" dirty="0"/>
          </a:p>
          <a:p>
            <a:r>
              <a:rPr lang="en-US" dirty="0"/>
              <a:t>Prevalence of acne is higher in females than males</a:t>
            </a:r>
          </a:p>
          <a:p>
            <a:r>
              <a:rPr lang="en-US" dirty="0"/>
              <a:t>about 48–52% of facial acne patients also have truncal acne.</a:t>
            </a:r>
            <a:r>
              <a:rPr lang="en-US" baseline="30000" dirty="0"/>
              <a:t>3</a:t>
            </a:r>
            <a:endParaRPr lang="en-US" dirty="0"/>
          </a:p>
        </p:txBody>
      </p:sp>
      <p:sp>
        <p:nvSpPr>
          <p:cNvPr id="5" name="TextBox 4">
            <a:extLst>
              <a:ext uri="{FF2B5EF4-FFF2-40B4-BE49-F238E27FC236}">
                <a16:creationId xmlns:a16="http://schemas.microsoft.com/office/drawing/2014/main" id="{21716E07-CCBD-EEBD-999A-4956569D3CC9}"/>
              </a:ext>
            </a:extLst>
          </p:cNvPr>
          <p:cNvSpPr txBox="1"/>
          <p:nvPr/>
        </p:nvSpPr>
        <p:spPr>
          <a:xfrm>
            <a:off x="1381359" y="5605127"/>
            <a:ext cx="10949939" cy="646331"/>
          </a:xfrm>
          <a:prstGeom prst="rect">
            <a:avLst/>
          </a:prstGeom>
          <a:noFill/>
        </p:spPr>
        <p:txBody>
          <a:bodyPr wrap="square">
            <a:spAutoFit/>
          </a:bodyPr>
          <a:lstStyle/>
          <a:p>
            <a:r>
              <a:rPr lang="en-US" sz="900" dirty="0"/>
              <a:t>1.Adelaide Hebert, MD; Diane </a:t>
            </a:r>
            <a:r>
              <a:rPr lang="en-US" sz="900" dirty="0" err="1"/>
              <a:t>Thiboutot</a:t>
            </a:r>
            <a:r>
              <a:rPr lang="en-US" sz="900" dirty="0"/>
              <a:t>, MD; Linda Stein Gold, MD; Martina Cartwright, </a:t>
            </a:r>
            <a:r>
              <a:rPr lang="en-US" sz="900" dirty="0" err="1"/>
              <a:t>PhD;Mara</a:t>
            </a:r>
            <a:r>
              <a:rPr lang="en-US" sz="900" dirty="0"/>
              <a:t> </a:t>
            </a:r>
            <a:r>
              <a:rPr lang="en-US" sz="900" dirty="0" err="1"/>
              <a:t>Gerloni</a:t>
            </a:r>
            <a:r>
              <a:rPr lang="en-US" sz="900" dirty="0"/>
              <a:t>, PhD; Enrico </a:t>
            </a:r>
            <a:r>
              <a:rPr lang="en-US" sz="900" dirty="0" err="1"/>
              <a:t>Fragasso</a:t>
            </a:r>
            <a:r>
              <a:rPr lang="en-US" sz="900" dirty="0"/>
              <a:t>, MS; Alessandro </a:t>
            </a:r>
            <a:r>
              <a:rPr lang="en-US" sz="900" dirty="0" err="1"/>
              <a:t>Mazzetti</a:t>
            </a:r>
            <a:r>
              <a:rPr lang="en-US" sz="900" dirty="0"/>
              <a:t>, MD: </a:t>
            </a:r>
            <a:r>
              <a:rPr lang="en-US" sz="900" dirty="0" err="1"/>
              <a:t>Ecacy</a:t>
            </a:r>
            <a:r>
              <a:rPr lang="en-US" sz="900" dirty="0"/>
              <a:t> and Safety of Topical Clascoterone Cream, 1%, for Treatment in Patients With Facial Acne, JAMA Dermatology June 2020 Volume 156, Number 6</a:t>
            </a:r>
          </a:p>
          <a:p>
            <a:r>
              <a:rPr lang="en-US" sz="900" dirty="0"/>
              <a:t>2.Anna </a:t>
            </a:r>
            <a:r>
              <a:rPr lang="en-US" sz="900" dirty="0" err="1"/>
              <a:t>Hwee</a:t>
            </a:r>
            <a:r>
              <a:rPr lang="en-US" sz="900" dirty="0"/>
              <a:t> Sing Heng &amp; Fook Tim Chew, Systematic review of the epidemiology of acne vulgaris, </a:t>
            </a:r>
            <a:r>
              <a:rPr lang="en-US" sz="900" dirty="0" err="1"/>
              <a:t>Scientic</a:t>
            </a:r>
            <a:r>
              <a:rPr lang="en-US" sz="900" dirty="0"/>
              <a:t> Reports (2020) 10:5754</a:t>
            </a:r>
          </a:p>
          <a:p>
            <a:r>
              <a:rPr lang="en-US" sz="900" dirty="0"/>
              <a:t>3.Yu Ri Woo and </a:t>
            </a:r>
            <a:r>
              <a:rPr lang="en-US" sz="900" dirty="0" err="1"/>
              <a:t>Hei</a:t>
            </a:r>
            <a:r>
              <a:rPr lang="en-US" sz="900" dirty="0"/>
              <a:t> Sung Kim, Truncal Acne: An Overview, J. Clin. Med. 2022, 11, 3660</a:t>
            </a:r>
            <a:endParaRPr lang="en-US" dirty="0"/>
          </a:p>
        </p:txBody>
      </p:sp>
    </p:spTree>
    <p:extLst>
      <p:ext uri="{BB962C8B-B14F-4D97-AF65-F5344CB8AC3E}">
        <p14:creationId xmlns:p14="http://schemas.microsoft.com/office/powerpoint/2010/main" val="3056821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FEC29-32C8-1834-1AB8-08855B8694B6}"/>
              </a:ext>
            </a:extLst>
          </p:cNvPr>
          <p:cNvSpPr>
            <a:spLocks noGrp="1"/>
          </p:cNvSpPr>
          <p:nvPr>
            <p:ph type="title"/>
          </p:nvPr>
        </p:nvSpPr>
        <p:spPr>
          <a:xfrm>
            <a:off x="838200" y="595713"/>
            <a:ext cx="10515600" cy="1325563"/>
          </a:xfrm>
        </p:spPr>
        <p:txBody>
          <a:bodyPr/>
          <a:lstStyle/>
          <a:p>
            <a:r>
              <a:rPr lang="en-US" dirty="0"/>
              <a:t>Contributing factors</a:t>
            </a:r>
          </a:p>
        </p:txBody>
      </p:sp>
      <p:sp>
        <p:nvSpPr>
          <p:cNvPr id="3" name="Content Placeholder 2">
            <a:extLst>
              <a:ext uri="{FF2B5EF4-FFF2-40B4-BE49-F238E27FC236}">
                <a16:creationId xmlns:a16="http://schemas.microsoft.com/office/drawing/2014/main" id="{26E72A11-4D31-447C-30E6-B9C130CE5A00}"/>
              </a:ext>
            </a:extLst>
          </p:cNvPr>
          <p:cNvSpPr>
            <a:spLocks noGrp="1"/>
          </p:cNvSpPr>
          <p:nvPr>
            <p:ph idx="1"/>
          </p:nvPr>
        </p:nvSpPr>
        <p:spPr>
          <a:xfrm>
            <a:off x="949518" y="2072116"/>
            <a:ext cx="10515600" cy="3120448"/>
          </a:xfrm>
        </p:spPr>
        <p:txBody>
          <a:bodyPr/>
          <a:lstStyle/>
          <a:p>
            <a:r>
              <a:rPr lang="en-US" dirty="0"/>
              <a:t>Genetic predisposition</a:t>
            </a:r>
          </a:p>
          <a:p>
            <a:r>
              <a:rPr lang="en-US" dirty="0"/>
              <a:t>Diet-High glycemic diet</a:t>
            </a:r>
          </a:p>
          <a:p>
            <a:r>
              <a:rPr lang="en-US" dirty="0"/>
              <a:t>Cosmetics-Long term use of oil based cosmetics, Facial massage</a:t>
            </a:r>
          </a:p>
          <a:p>
            <a:r>
              <a:rPr lang="en-US" dirty="0"/>
              <a:t>Menstrual cycle</a:t>
            </a:r>
          </a:p>
          <a:p>
            <a:r>
              <a:rPr lang="en-US" dirty="0"/>
              <a:t>Psychological factor-Stress</a:t>
            </a:r>
          </a:p>
          <a:p>
            <a:endParaRPr lang="en-US" dirty="0"/>
          </a:p>
          <a:p>
            <a:endParaRPr lang="en-US" dirty="0"/>
          </a:p>
        </p:txBody>
      </p:sp>
    </p:spTree>
    <p:extLst>
      <p:ext uri="{BB962C8B-B14F-4D97-AF65-F5344CB8AC3E}">
        <p14:creationId xmlns:p14="http://schemas.microsoft.com/office/powerpoint/2010/main" val="1373694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404A6-1184-7D24-40EB-C4FB213A753C}"/>
              </a:ext>
            </a:extLst>
          </p:cNvPr>
          <p:cNvSpPr>
            <a:spLocks noGrp="1"/>
          </p:cNvSpPr>
          <p:nvPr>
            <p:ph type="title"/>
          </p:nvPr>
        </p:nvSpPr>
        <p:spPr/>
        <p:txBody>
          <a:bodyPr/>
          <a:lstStyle/>
          <a:p>
            <a:r>
              <a:rPr lang="en-US" dirty="0"/>
              <a:t>Varieties of acne lesion</a:t>
            </a:r>
          </a:p>
        </p:txBody>
      </p:sp>
      <p:sp>
        <p:nvSpPr>
          <p:cNvPr id="3" name="Content Placeholder 2">
            <a:extLst>
              <a:ext uri="{FF2B5EF4-FFF2-40B4-BE49-F238E27FC236}">
                <a16:creationId xmlns:a16="http://schemas.microsoft.com/office/drawing/2014/main" id="{54C6162B-0EE0-BF5E-67B6-A7611328B6D0}"/>
              </a:ext>
            </a:extLst>
          </p:cNvPr>
          <p:cNvSpPr>
            <a:spLocks noGrp="1"/>
          </p:cNvSpPr>
          <p:nvPr>
            <p:ph idx="1"/>
          </p:nvPr>
        </p:nvSpPr>
        <p:spPr/>
        <p:txBody>
          <a:bodyPr/>
          <a:lstStyle/>
          <a:p>
            <a:r>
              <a:rPr lang="en-US" dirty="0"/>
              <a:t>Acne vulgaris can be divided into </a:t>
            </a:r>
          </a:p>
          <a:p>
            <a:r>
              <a:rPr lang="en-US" dirty="0"/>
              <a:t>non- inflammatory (open and closed comedones) </a:t>
            </a:r>
          </a:p>
          <a:p>
            <a:r>
              <a:rPr lang="en-US" dirty="0"/>
              <a:t>and inflammatory (papules, pustules and nodules) lesions</a:t>
            </a:r>
          </a:p>
        </p:txBody>
      </p:sp>
    </p:spTree>
    <p:extLst>
      <p:ext uri="{BB962C8B-B14F-4D97-AF65-F5344CB8AC3E}">
        <p14:creationId xmlns:p14="http://schemas.microsoft.com/office/powerpoint/2010/main" val="4268418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92F0A-A232-72CF-81CA-6F2622895390}"/>
              </a:ext>
            </a:extLst>
          </p:cNvPr>
          <p:cNvSpPr>
            <a:spLocks noGrp="1"/>
          </p:cNvSpPr>
          <p:nvPr>
            <p:ph type="title"/>
          </p:nvPr>
        </p:nvSpPr>
        <p:spPr/>
        <p:txBody>
          <a:bodyPr/>
          <a:lstStyle/>
          <a:p>
            <a:r>
              <a:rPr lang="en-US" dirty="0"/>
              <a:t>Types of acne</a:t>
            </a:r>
          </a:p>
        </p:txBody>
      </p:sp>
      <p:sp>
        <p:nvSpPr>
          <p:cNvPr id="3" name="Content Placeholder 2">
            <a:extLst>
              <a:ext uri="{FF2B5EF4-FFF2-40B4-BE49-F238E27FC236}">
                <a16:creationId xmlns:a16="http://schemas.microsoft.com/office/drawing/2014/main" id="{BB1EF1CE-E258-F6F4-36E8-7BC0D55B6FFB}"/>
              </a:ext>
            </a:extLst>
          </p:cNvPr>
          <p:cNvSpPr>
            <a:spLocks noGrp="1"/>
          </p:cNvSpPr>
          <p:nvPr>
            <p:ph idx="1"/>
          </p:nvPr>
        </p:nvSpPr>
        <p:spPr>
          <a:xfrm>
            <a:off x="1458401" y="1785868"/>
            <a:ext cx="6119191" cy="4273025"/>
          </a:xfrm>
        </p:spPr>
        <p:txBody>
          <a:bodyPr>
            <a:normAutofit lnSpcReduction="10000"/>
          </a:bodyPr>
          <a:lstStyle/>
          <a:p>
            <a:r>
              <a:rPr lang="en-US" dirty="0"/>
              <a:t>Acne </a:t>
            </a:r>
            <a:r>
              <a:rPr lang="en-US" dirty="0" err="1"/>
              <a:t>Conglobata</a:t>
            </a:r>
            <a:r>
              <a:rPr lang="en-US" dirty="0"/>
              <a:t> </a:t>
            </a:r>
          </a:p>
          <a:p>
            <a:r>
              <a:rPr lang="en-US" dirty="0"/>
              <a:t>Occupational acne </a:t>
            </a:r>
          </a:p>
          <a:p>
            <a:r>
              <a:rPr lang="en-US" dirty="0"/>
              <a:t>Cosmetic acne </a:t>
            </a:r>
          </a:p>
          <a:p>
            <a:r>
              <a:rPr lang="en-US" dirty="0"/>
              <a:t>Drug-induced acne </a:t>
            </a:r>
          </a:p>
          <a:p>
            <a:r>
              <a:rPr lang="en-US" dirty="0"/>
              <a:t>Infantile acne </a:t>
            </a:r>
          </a:p>
          <a:p>
            <a:r>
              <a:rPr lang="en-US" dirty="0"/>
              <a:t>Late onset acne </a:t>
            </a:r>
          </a:p>
          <a:p>
            <a:r>
              <a:rPr lang="en-US" dirty="0"/>
              <a:t>Acne </a:t>
            </a:r>
            <a:r>
              <a:rPr lang="en-US" dirty="0" err="1"/>
              <a:t>excoriee</a:t>
            </a:r>
            <a:r>
              <a:rPr lang="en-US" dirty="0"/>
              <a:t> </a:t>
            </a:r>
          </a:p>
          <a:p>
            <a:r>
              <a:rPr lang="en-US" dirty="0"/>
              <a:t>Acne fulminans </a:t>
            </a:r>
          </a:p>
          <a:p>
            <a:r>
              <a:rPr lang="en-US" dirty="0"/>
              <a:t>Post-facial massage acne</a:t>
            </a:r>
          </a:p>
        </p:txBody>
      </p:sp>
    </p:spTree>
    <p:extLst>
      <p:ext uri="{BB962C8B-B14F-4D97-AF65-F5344CB8AC3E}">
        <p14:creationId xmlns:p14="http://schemas.microsoft.com/office/powerpoint/2010/main" val="485712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EE984-B78E-0DA8-4CCE-55F6F63727DA}"/>
              </a:ext>
            </a:extLst>
          </p:cNvPr>
          <p:cNvSpPr>
            <a:spLocks noGrp="1"/>
          </p:cNvSpPr>
          <p:nvPr>
            <p:ph type="title"/>
          </p:nvPr>
        </p:nvSpPr>
        <p:spPr/>
        <p:txBody>
          <a:bodyPr/>
          <a:lstStyle/>
          <a:p>
            <a:r>
              <a:rPr lang="en-US" dirty="0"/>
              <a:t>Differential diagnosis</a:t>
            </a:r>
          </a:p>
        </p:txBody>
      </p:sp>
      <p:sp>
        <p:nvSpPr>
          <p:cNvPr id="3" name="Content Placeholder 2">
            <a:extLst>
              <a:ext uri="{FF2B5EF4-FFF2-40B4-BE49-F238E27FC236}">
                <a16:creationId xmlns:a16="http://schemas.microsoft.com/office/drawing/2014/main" id="{BC6F5505-7FD2-2540-51F2-25580ADCBCE6}"/>
              </a:ext>
            </a:extLst>
          </p:cNvPr>
          <p:cNvSpPr>
            <a:spLocks noGrp="1"/>
          </p:cNvSpPr>
          <p:nvPr>
            <p:ph idx="1"/>
          </p:nvPr>
        </p:nvSpPr>
        <p:spPr/>
        <p:txBody>
          <a:bodyPr/>
          <a:lstStyle/>
          <a:p>
            <a:r>
              <a:rPr lang="en-US" dirty="0"/>
              <a:t>Rosacea</a:t>
            </a:r>
          </a:p>
          <a:p>
            <a:r>
              <a:rPr lang="en-US" dirty="0"/>
              <a:t>Perioral dermatitis</a:t>
            </a:r>
          </a:p>
          <a:p>
            <a:r>
              <a:rPr lang="en-US" dirty="0"/>
              <a:t>Folliculitis</a:t>
            </a:r>
          </a:p>
          <a:p>
            <a:r>
              <a:rPr lang="en-US" dirty="0"/>
              <a:t>Hidradenitis suppurativa</a:t>
            </a:r>
          </a:p>
        </p:txBody>
      </p:sp>
    </p:spTree>
    <p:extLst>
      <p:ext uri="{BB962C8B-B14F-4D97-AF65-F5344CB8AC3E}">
        <p14:creationId xmlns:p14="http://schemas.microsoft.com/office/powerpoint/2010/main" val="2876179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ECD16-01B2-AEE6-520F-603D18DC0146}"/>
              </a:ext>
            </a:extLst>
          </p:cNvPr>
          <p:cNvSpPr>
            <a:spLocks noGrp="1"/>
          </p:cNvSpPr>
          <p:nvPr>
            <p:ph type="title"/>
          </p:nvPr>
        </p:nvSpPr>
        <p:spPr/>
        <p:txBody>
          <a:bodyPr/>
          <a:lstStyle/>
          <a:p>
            <a:r>
              <a:rPr lang="en-US" dirty="0"/>
              <a:t>Management</a:t>
            </a:r>
          </a:p>
        </p:txBody>
      </p:sp>
      <p:sp>
        <p:nvSpPr>
          <p:cNvPr id="3" name="Content Placeholder 2">
            <a:extLst>
              <a:ext uri="{FF2B5EF4-FFF2-40B4-BE49-F238E27FC236}">
                <a16:creationId xmlns:a16="http://schemas.microsoft.com/office/drawing/2014/main" id="{EC58CB95-91D9-52B2-0118-F455309B8250}"/>
              </a:ext>
            </a:extLst>
          </p:cNvPr>
          <p:cNvSpPr>
            <a:spLocks noGrp="1"/>
          </p:cNvSpPr>
          <p:nvPr>
            <p:ph idx="1"/>
          </p:nvPr>
        </p:nvSpPr>
        <p:spPr/>
        <p:txBody>
          <a:bodyPr/>
          <a:lstStyle/>
          <a:p>
            <a:pPr marL="0" indent="0">
              <a:buNone/>
            </a:pPr>
            <a:r>
              <a:rPr lang="en-US" dirty="0"/>
              <a:t>General measures</a:t>
            </a:r>
          </a:p>
          <a:p>
            <a:r>
              <a:rPr lang="en-US" dirty="0"/>
              <a:t>Maintain local hygiene</a:t>
            </a:r>
          </a:p>
          <a:p>
            <a:r>
              <a:rPr lang="en-US" dirty="0"/>
              <a:t>Avoid high glycemic food</a:t>
            </a:r>
          </a:p>
          <a:p>
            <a:r>
              <a:rPr lang="en-US" dirty="0"/>
              <a:t>Reduce stress</a:t>
            </a:r>
          </a:p>
        </p:txBody>
      </p:sp>
    </p:spTree>
    <p:extLst>
      <p:ext uri="{BB962C8B-B14F-4D97-AF65-F5344CB8AC3E}">
        <p14:creationId xmlns:p14="http://schemas.microsoft.com/office/powerpoint/2010/main" val="1259186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36F54-1DEE-446C-956C-9F4B76EA7291}"/>
              </a:ext>
            </a:extLst>
          </p:cNvPr>
          <p:cNvSpPr>
            <a:spLocks noGrp="1"/>
          </p:cNvSpPr>
          <p:nvPr>
            <p:ph type="title"/>
          </p:nvPr>
        </p:nvSpPr>
        <p:spPr>
          <a:xfrm>
            <a:off x="4110317" y="0"/>
            <a:ext cx="4110318" cy="1325563"/>
          </a:xfrm>
        </p:spPr>
        <p:txBody>
          <a:bodyPr/>
          <a:lstStyle/>
          <a:p>
            <a:r>
              <a:rPr lang="en-US" b="1" dirty="0">
                <a:solidFill>
                  <a:srgbClr val="E85A80"/>
                </a:solidFill>
                <a:latin typeface="Cambria" panose="02040503050406030204" pitchFamily="18" charset="0"/>
                <a:ea typeface="Cambria" panose="02040503050406030204" pitchFamily="18" charset="0"/>
              </a:rPr>
              <a:t>Epidemiology</a:t>
            </a:r>
          </a:p>
        </p:txBody>
      </p:sp>
      <p:pic>
        <p:nvPicPr>
          <p:cNvPr id="1026" name="Picture 2" descr="Fungal Diseases Homepage | CDC">
            <a:extLst>
              <a:ext uri="{FF2B5EF4-FFF2-40B4-BE49-F238E27FC236}">
                <a16:creationId xmlns:a16="http://schemas.microsoft.com/office/drawing/2014/main" id="{85C39E5B-1FA9-4D19-A535-83BCC725D1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5700" y="947739"/>
            <a:ext cx="3715700" cy="24812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62D4E9D-2B1B-4714-A569-BAF3302208F0}"/>
              </a:ext>
            </a:extLst>
          </p:cNvPr>
          <p:cNvSpPr txBox="1"/>
          <p:nvPr/>
        </p:nvSpPr>
        <p:spPr>
          <a:xfrm>
            <a:off x="1496936" y="1597169"/>
            <a:ext cx="6096000" cy="954107"/>
          </a:xfrm>
          <a:prstGeom prst="rect">
            <a:avLst/>
          </a:prstGeom>
          <a:noFill/>
        </p:spPr>
        <p:txBody>
          <a:bodyPr wrap="square">
            <a:spAutoFit/>
          </a:bodyPr>
          <a:lstStyle/>
          <a:p>
            <a:r>
              <a:rPr lang="en-US" sz="2400" dirty="0"/>
              <a:t>Globally, approximately </a:t>
            </a:r>
            <a:r>
              <a:rPr lang="en-US" sz="3200" b="1" dirty="0">
                <a:solidFill>
                  <a:srgbClr val="00B050"/>
                </a:solidFill>
              </a:rPr>
              <a:t>20–25%</a:t>
            </a:r>
            <a:r>
              <a:rPr lang="en-US" sz="2400" dirty="0"/>
              <a:t> of the population is affected by dermatophytosis.</a:t>
            </a:r>
          </a:p>
        </p:txBody>
      </p:sp>
      <p:pic>
        <p:nvPicPr>
          <p:cNvPr id="1028" name="Picture 4" descr="Socioeconomic Status causing Inequality in Education | by Jason Sin | Medium">
            <a:extLst>
              <a:ext uri="{FF2B5EF4-FFF2-40B4-BE49-F238E27FC236}">
                <a16:creationId xmlns:a16="http://schemas.microsoft.com/office/drawing/2014/main" id="{3E557CF4-5209-4738-9EEE-D51E085F7E5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48" b="89937" l="10000" r="92000">
                        <a14:foregroundMark x1="92000" y1="78302" x2="92000" y2="78302"/>
                        <a14:foregroundMark x1="39111" y1="47799" x2="46667" y2="39937"/>
                        <a14:foregroundMark x1="47333" y1="21069" x2="46667" y2="19497"/>
                        <a14:foregroundMark x1="36444" y1="40881" x2="36444" y2="40881"/>
                        <a14:foregroundMark x1="26000" y1="61321" x2="26000" y2="61321"/>
                        <a14:foregroundMark x1="83111" y1="22327" x2="83111" y2="22327"/>
                        <a14:foregroundMark x1="76889" y1="14151" x2="76889" y2="14151"/>
                        <a14:foregroundMark x1="39333" y1="15409" x2="39333" y2="15409"/>
                        <a14:foregroundMark x1="19778" y1="25157" x2="19778" y2="27987"/>
                        <a14:foregroundMark x1="36889" y1="66667" x2="36889" y2="66667"/>
                        <a14:foregroundMark x1="41111" y1="62264" x2="41111" y2="62264"/>
                        <a14:foregroundMark x1="32000" y1="60692" x2="32000" y2="60692"/>
                        <a14:foregroundMark x1="50889" y1="46855" x2="50889" y2="46855"/>
                        <a14:foregroundMark x1="48667" y1="49057" x2="48667" y2="49057"/>
                        <a14:foregroundMark x1="51556" y1="45912" x2="51556" y2="45912"/>
                        <a14:foregroundMark x1="19556" y1="78302" x2="19556" y2="78302"/>
                        <a14:foregroundMark x1="19111" y1="80503" x2="19111" y2="80503"/>
                        <a14:foregroundMark x1="22444" y1="82390" x2="22444" y2="82390"/>
                        <a14:foregroundMark x1="26444" y1="36164" x2="26444" y2="36164"/>
                      </a14:backgroundRemoval>
                    </a14:imgEffect>
                  </a14:imgLayer>
                </a14:imgProps>
              </a:ext>
              <a:ext uri="{28A0092B-C50C-407E-A947-70E740481C1C}">
                <a14:useLocalDpi xmlns:a14="http://schemas.microsoft.com/office/drawing/2010/main" val="0"/>
              </a:ext>
            </a:extLst>
          </a:blip>
          <a:srcRect/>
          <a:stretch>
            <a:fillRect/>
          </a:stretch>
        </p:blipFill>
        <p:spPr bwMode="auto">
          <a:xfrm>
            <a:off x="345151" y="3429000"/>
            <a:ext cx="3182449" cy="224893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15E26CE-A099-4DDD-AF56-9FFA61208DA7}"/>
              </a:ext>
            </a:extLst>
          </p:cNvPr>
          <p:cNvSpPr txBox="1"/>
          <p:nvPr/>
        </p:nvSpPr>
        <p:spPr>
          <a:xfrm>
            <a:off x="4056529" y="4137966"/>
            <a:ext cx="6880412" cy="954107"/>
          </a:xfrm>
          <a:prstGeom prst="rect">
            <a:avLst/>
          </a:prstGeom>
          <a:noFill/>
        </p:spPr>
        <p:txBody>
          <a:bodyPr wrap="square">
            <a:spAutoFit/>
          </a:bodyPr>
          <a:lstStyle/>
          <a:p>
            <a:r>
              <a:rPr lang="en-US" sz="3200" b="1" dirty="0">
                <a:solidFill>
                  <a:schemeClr val="accent1">
                    <a:lumMod val="75000"/>
                  </a:schemeClr>
                </a:solidFill>
              </a:rPr>
              <a:t>61–67%</a:t>
            </a:r>
            <a:r>
              <a:rPr lang="en-US" sz="2400" dirty="0"/>
              <a:t> patients with dermatophyte infections are from lower socioeconomic groups.</a:t>
            </a:r>
            <a:endParaRPr lang="en-US" dirty="0"/>
          </a:p>
        </p:txBody>
      </p:sp>
      <p:sp>
        <p:nvSpPr>
          <p:cNvPr id="14" name="TextBox 13">
            <a:extLst>
              <a:ext uri="{FF2B5EF4-FFF2-40B4-BE49-F238E27FC236}">
                <a16:creationId xmlns:a16="http://schemas.microsoft.com/office/drawing/2014/main" id="{74132336-9D8D-48DE-8AF9-BD3BA1B2C311}"/>
              </a:ext>
            </a:extLst>
          </p:cNvPr>
          <p:cNvSpPr txBox="1"/>
          <p:nvPr/>
        </p:nvSpPr>
        <p:spPr>
          <a:xfrm>
            <a:off x="488587" y="5910261"/>
            <a:ext cx="12044072"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Ref: The unprecedented epidemic-like scenario of dermatophytosis in India: I. Epidemiology, risk factors and clinical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features,Indian</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Journal of Dermatology, Venereology and Leprology @March, 2021,</a:t>
            </a:r>
          </a:p>
        </p:txBody>
      </p:sp>
    </p:spTree>
    <p:extLst>
      <p:ext uri="{BB962C8B-B14F-4D97-AF65-F5344CB8AC3E}">
        <p14:creationId xmlns:p14="http://schemas.microsoft.com/office/powerpoint/2010/main" val="3700827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79789-3E5C-9869-B8A3-FF25FBA0CF14}"/>
              </a:ext>
            </a:extLst>
          </p:cNvPr>
          <p:cNvSpPr>
            <a:spLocks noGrp="1"/>
          </p:cNvSpPr>
          <p:nvPr>
            <p:ph type="title"/>
          </p:nvPr>
        </p:nvSpPr>
        <p:spPr/>
        <p:txBody>
          <a:bodyPr/>
          <a:lstStyle/>
          <a:p>
            <a:r>
              <a:rPr lang="en-US" dirty="0"/>
              <a:t>Patient Evaluation </a:t>
            </a:r>
            <a:br>
              <a:rPr lang="en-US" dirty="0"/>
            </a:br>
            <a:endParaRPr lang="en-US" dirty="0"/>
          </a:p>
        </p:txBody>
      </p:sp>
      <p:sp>
        <p:nvSpPr>
          <p:cNvPr id="3" name="Content Placeholder 2">
            <a:extLst>
              <a:ext uri="{FF2B5EF4-FFF2-40B4-BE49-F238E27FC236}">
                <a16:creationId xmlns:a16="http://schemas.microsoft.com/office/drawing/2014/main" id="{B2836C7E-161D-822A-253B-726A68C107BE}"/>
              </a:ext>
            </a:extLst>
          </p:cNvPr>
          <p:cNvSpPr>
            <a:spLocks noGrp="1"/>
          </p:cNvSpPr>
          <p:nvPr>
            <p:ph idx="1"/>
          </p:nvPr>
        </p:nvSpPr>
        <p:spPr/>
        <p:txBody>
          <a:bodyPr/>
          <a:lstStyle/>
          <a:p>
            <a:pPr marL="0" indent="0">
              <a:buNone/>
            </a:pPr>
            <a:r>
              <a:rPr lang="en-US" dirty="0"/>
              <a:t>Key Elements in History</a:t>
            </a:r>
          </a:p>
          <a:p>
            <a:r>
              <a:rPr lang="en-US" dirty="0"/>
              <a:t>  previous medications used</a:t>
            </a:r>
          </a:p>
          <a:p>
            <a:r>
              <a:rPr lang="en-US" dirty="0"/>
              <a:t>  current products being used for acne</a:t>
            </a:r>
          </a:p>
          <a:p>
            <a:r>
              <a:rPr lang="en-US" dirty="0"/>
              <a:t>  medical problems</a:t>
            </a:r>
          </a:p>
          <a:p>
            <a:r>
              <a:rPr lang="en-US" dirty="0"/>
              <a:t>  other medications</a:t>
            </a:r>
          </a:p>
          <a:p>
            <a:r>
              <a:rPr lang="en-US" dirty="0"/>
              <a:t>  use of cosmetics or hair pomades</a:t>
            </a:r>
          </a:p>
          <a:p>
            <a:r>
              <a:rPr lang="en-US" dirty="0"/>
              <a:t>  recreational activities and occupation</a:t>
            </a:r>
          </a:p>
          <a:p>
            <a:endParaRPr lang="en-US" dirty="0"/>
          </a:p>
        </p:txBody>
      </p:sp>
    </p:spTree>
    <p:extLst>
      <p:ext uri="{BB962C8B-B14F-4D97-AF65-F5344CB8AC3E}">
        <p14:creationId xmlns:p14="http://schemas.microsoft.com/office/powerpoint/2010/main" val="3129555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8D8AE-FB67-541A-6FD8-9EB94C69885B}"/>
              </a:ext>
            </a:extLst>
          </p:cNvPr>
          <p:cNvSpPr>
            <a:spLocks noGrp="1"/>
          </p:cNvSpPr>
          <p:nvPr>
            <p:ph type="title"/>
          </p:nvPr>
        </p:nvSpPr>
        <p:spPr>
          <a:xfrm>
            <a:off x="838200" y="388979"/>
            <a:ext cx="10515600" cy="1325563"/>
          </a:xfrm>
        </p:spPr>
        <p:txBody>
          <a:bodyPr/>
          <a:lstStyle/>
          <a:p>
            <a:r>
              <a:rPr lang="en-US" dirty="0"/>
              <a:t>Management</a:t>
            </a:r>
          </a:p>
        </p:txBody>
      </p:sp>
      <p:sp>
        <p:nvSpPr>
          <p:cNvPr id="3" name="Content Placeholder 2">
            <a:extLst>
              <a:ext uri="{FF2B5EF4-FFF2-40B4-BE49-F238E27FC236}">
                <a16:creationId xmlns:a16="http://schemas.microsoft.com/office/drawing/2014/main" id="{B150D41E-1449-EBF1-F055-4CFF8C9F3C8B}"/>
              </a:ext>
            </a:extLst>
          </p:cNvPr>
          <p:cNvSpPr>
            <a:spLocks noGrp="1"/>
          </p:cNvSpPr>
          <p:nvPr>
            <p:ph idx="1"/>
          </p:nvPr>
        </p:nvSpPr>
        <p:spPr/>
        <p:txBody>
          <a:bodyPr/>
          <a:lstStyle/>
          <a:p>
            <a:pPr marL="0" indent="0">
              <a:buNone/>
            </a:pPr>
            <a:r>
              <a:rPr lang="en-US" dirty="0"/>
              <a:t>Acne vulgaris can be treated either topically or systemically. </a:t>
            </a:r>
          </a:p>
          <a:p>
            <a:endParaRPr lang="en-US" dirty="0"/>
          </a:p>
          <a:p>
            <a:r>
              <a:rPr lang="en-US" dirty="0"/>
              <a:t>Topical therapy</a:t>
            </a:r>
          </a:p>
          <a:p>
            <a:r>
              <a:rPr lang="en-US" dirty="0"/>
              <a:t>Systemic therapy</a:t>
            </a:r>
          </a:p>
          <a:p>
            <a:endParaRPr lang="en-US" dirty="0"/>
          </a:p>
        </p:txBody>
      </p:sp>
    </p:spTree>
    <p:extLst>
      <p:ext uri="{BB962C8B-B14F-4D97-AF65-F5344CB8AC3E}">
        <p14:creationId xmlns:p14="http://schemas.microsoft.com/office/powerpoint/2010/main" val="7962378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CD2AB-34D3-01F8-59C8-B5890A7527A5}"/>
              </a:ext>
            </a:extLst>
          </p:cNvPr>
          <p:cNvSpPr>
            <a:spLocks noGrp="1"/>
          </p:cNvSpPr>
          <p:nvPr>
            <p:ph type="title"/>
          </p:nvPr>
        </p:nvSpPr>
        <p:spPr/>
        <p:txBody>
          <a:bodyPr/>
          <a:lstStyle/>
          <a:p>
            <a:r>
              <a:rPr lang="en-US" dirty="0"/>
              <a:t>Topical Therapy </a:t>
            </a:r>
          </a:p>
        </p:txBody>
      </p:sp>
      <p:sp>
        <p:nvSpPr>
          <p:cNvPr id="3" name="Content Placeholder 2">
            <a:extLst>
              <a:ext uri="{FF2B5EF4-FFF2-40B4-BE49-F238E27FC236}">
                <a16:creationId xmlns:a16="http://schemas.microsoft.com/office/drawing/2014/main" id="{B9BCC1D4-BB0D-3990-3E26-6B8CAC96F459}"/>
              </a:ext>
            </a:extLst>
          </p:cNvPr>
          <p:cNvSpPr>
            <a:spLocks noGrp="1"/>
          </p:cNvSpPr>
          <p:nvPr>
            <p:ph idx="1"/>
          </p:nvPr>
        </p:nvSpPr>
        <p:spPr/>
        <p:txBody>
          <a:bodyPr/>
          <a:lstStyle/>
          <a:p>
            <a:pPr marL="0" indent="0">
              <a:buNone/>
            </a:pPr>
            <a:r>
              <a:rPr lang="en-US" dirty="0"/>
              <a:t>Anti </a:t>
            </a:r>
            <a:r>
              <a:rPr lang="en-US" dirty="0" err="1"/>
              <a:t>Comedonal</a:t>
            </a:r>
            <a:r>
              <a:rPr lang="en-US" dirty="0"/>
              <a:t> Agents</a:t>
            </a:r>
          </a:p>
          <a:p>
            <a:r>
              <a:rPr lang="en-US" dirty="0"/>
              <a:t>  Topical Retinoids </a:t>
            </a:r>
          </a:p>
          <a:p>
            <a:r>
              <a:rPr lang="en-US" dirty="0"/>
              <a:t>  Azelaic acid</a:t>
            </a:r>
          </a:p>
          <a:p>
            <a:r>
              <a:rPr lang="en-US" dirty="0"/>
              <a:t>  Salicylic acid </a:t>
            </a:r>
          </a:p>
          <a:p>
            <a:pPr marL="0" indent="0">
              <a:buNone/>
            </a:pPr>
            <a:r>
              <a:rPr lang="en-US" dirty="0"/>
              <a:t>Anti Inflammatory Agents</a:t>
            </a:r>
          </a:p>
          <a:p>
            <a:pPr marL="0" indent="0">
              <a:buNone/>
            </a:pPr>
            <a:r>
              <a:rPr lang="en-US" dirty="0"/>
              <a:t> Benzoyl Peroxide </a:t>
            </a:r>
          </a:p>
          <a:p>
            <a:pPr marL="0" indent="0">
              <a:buNone/>
            </a:pPr>
            <a:r>
              <a:rPr lang="en-US" dirty="0"/>
              <a:t>Topical antibiotics</a:t>
            </a:r>
          </a:p>
          <a:p>
            <a:pPr marL="0" indent="0">
              <a:buNone/>
            </a:pPr>
            <a:endParaRPr lang="en-US" dirty="0"/>
          </a:p>
        </p:txBody>
      </p:sp>
    </p:spTree>
    <p:extLst>
      <p:ext uri="{BB962C8B-B14F-4D97-AF65-F5344CB8AC3E}">
        <p14:creationId xmlns:p14="http://schemas.microsoft.com/office/powerpoint/2010/main" val="31578565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B5314-35AD-1AAD-4255-7BA33E76FD02}"/>
              </a:ext>
            </a:extLst>
          </p:cNvPr>
          <p:cNvSpPr>
            <a:spLocks noGrp="1"/>
          </p:cNvSpPr>
          <p:nvPr>
            <p:ph type="title"/>
          </p:nvPr>
        </p:nvSpPr>
        <p:spPr/>
        <p:txBody>
          <a:bodyPr/>
          <a:lstStyle/>
          <a:p>
            <a:r>
              <a:rPr lang="en-US" dirty="0"/>
              <a:t>Systemic therapy</a:t>
            </a:r>
            <a:br>
              <a:rPr lang="en-US" dirty="0"/>
            </a:br>
            <a:endParaRPr lang="en-US" dirty="0"/>
          </a:p>
        </p:txBody>
      </p:sp>
      <p:sp>
        <p:nvSpPr>
          <p:cNvPr id="3" name="Content Placeholder 2">
            <a:extLst>
              <a:ext uri="{FF2B5EF4-FFF2-40B4-BE49-F238E27FC236}">
                <a16:creationId xmlns:a16="http://schemas.microsoft.com/office/drawing/2014/main" id="{E0113031-0CE2-3C29-14EC-CAA4B0BD2BD6}"/>
              </a:ext>
            </a:extLst>
          </p:cNvPr>
          <p:cNvSpPr>
            <a:spLocks noGrp="1"/>
          </p:cNvSpPr>
          <p:nvPr>
            <p:ph idx="1"/>
          </p:nvPr>
        </p:nvSpPr>
        <p:spPr/>
        <p:txBody>
          <a:bodyPr/>
          <a:lstStyle/>
          <a:p>
            <a:endParaRPr lang="en-US" dirty="0"/>
          </a:p>
          <a:p>
            <a:r>
              <a:rPr lang="en-US" dirty="0"/>
              <a:t>  Oral Antibiotics</a:t>
            </a:r>
          </a:p>
          <a:p>
            <a:r>
              <a:rPr lang="en-US" dirty="0"/>
              <a:t>  Isotretinoin</a:t>
            </a:r>
          </a:p>
          <a:p>
            <a:r>
              <a:rPr lang="en-US" dirty="0"/>
              <a:t>  Hormonal Therapy </a:t>
            </a:r>
          </a:p>
        </p:txBody>
      </p:sp>
    </p:spTree>
    <p:extLst>
      <p:ext uri="{BB962C8B-B14F-4D97-AF65-F5344CB8AC3E}">
        <p14:creationId xmlns:p14="http://schemas.microsoft.com/office/powerpoint/2010/main" val="40353586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64FA-5F61-CFBC-F6A4-2CC5CE8F2081}"/>
              </a:ext>
            </a:extLst>
          </p:cNvPr>
          <p:cNvSpPr>
            <a:spLocks noGrp="1"/>
          </p:cNvSpPr>
          <p:nvPr>
            <p:ph type="title"/>
          </p:nvPr>
        </p:nvSpPr>
        <p:spPr/>
        <p:txBody>
          <a:bodyPr/>
          <a:lstStyle/>
          <a:p>
            <a:r>
              <a:rPr lang="en-US" dirty="0"/>
              <a:t>Oral Antibiotics</a:t>
            </a:r>
            <a:br>
              <a:rPr lang="en-US" dirty="0"/>
            </a:br>
            <a:endParaRPr lang="en-US" dirty="0"/>
          </a:p>
        </p:txBody>
      </p:sp>
      <p:sp>
        <p:nvSpPr>
          <p:cNvPr id="3" name="Content Placeholder 2">
            <a:extLst>
              <a:ext uri="{FF2B5EF4-FFF2-40B4-BE49-F238E27FC236}">
                <a16:creationId xmlns:a16="http://schemas.microsoft.com/office/drawing/2014/main" id="{5A111B6D-07A4-1EC4-519C-9C539D84F6A1}"/>
              </a:ext>
            </a:extLst>
          </p:cNvPr>
          <p:cNvSpPr>
            <a:spLocks noGrp="1"/>
          </p:cNvSpPr>
          <p:nvPr>
            <p:ph idx="1"/>
          </p:nvPr>
        </p:nvSpPr>
        <p:spPr/>
        <p:txBody>
          <a:bodyPr/>
          <a:lstStyle/>
          <a:p>
            <a:r>
              <a:rPr lang="en-US" dirty="0"/>
              <a:t>Tetracycline</a:t>
            </a:r>
          </a:p>
          <a:p>
            <a:r>
              <a:rPr lang="en-US" dirty="0"/>
              <a:t>  Doxycycline </a:t>
            </a:r>
          </a:p>
          <a:p>
            <a:r>
              <a:rPr lang="en-US" dirty="0"/>
              <a:t>Minocycline </a:t>
            </a:r>
          </a:p>
          <a:p>
            <a:r>
              <a:rPr lang="en-US" dirty="0"/>
              <a:t>Erythromycin </a:t>
            </a:r>
          </a:p>
          <a:p>
            <a:endParaRPr lang="en-US" dirty="0"/>
          </a:p>
          <a:p>
            <a:endParaRPr lang="en-US" dirty="0"/>
          </a:p>
        </p:txBody>
      </p:sp>
    </p:spTree>
    <p:extLst>
      <p:ext uri="{BB962C8B-B14F-4D97-AF65-F5344CB8AC3E}">
        <p14:creationId xmlns:p14="http://schemas.microsoft.com/office/powerpoint/2010/main" val="39377476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DCB12-8849-4DE9-39CA-10150E2E1B57}"/>
              </a:ext>
            </a:extLst>
          </p:cNvPr>
          <p:cNvSpPr>
            <a:spLocks noGrp="1"/>
          </p:cNvSpPr>
          <p:nvPr>
            <p:ph type="title"/>
          </p:nvPr>
        </p:nvSpPr>
        <p:spPr>
          <a:xfrm>
            <a:off x="734834" y="681037"/>
            <a:ext cx="5888603" cy="1145623"/>
          </a:xfrm>
        </p:spPr>
        <p:txBody>
          <a:bodyPr>
            <a:normAutofit fontScale="90000"/>
          </a:bodyPr>
          <a:lstStyle/>
          <a:p>
            <a:r>
              <a:rPr lang="en-US" dirty="0"/>
              <a:t>Hormonal Therapy</a:t>
            </a:r>
            <a:br>
              <a:rPr lang="en-US" dirty="0"/>
            </a:br>
            <a:endParaRPr lang="en-US" dirty="0"/>
          </a:p>
        </p:txBody>
      </p:sp>
      <p:sp>
        <p:nvSpPr>
          <p:cNvPr id="3" name="Content Placeholder 2">
            <a:extLst>
              <a:ext uri="{FF2B5EF4-FFF2-40B4-BE49-F238E27FC236}">
                <a16:creationId xmlns:a16="http://schemas.microsoft.com/office/drawing/2014/main" id="{DF220390-C3DA-2954-3E94-5EB9B822F1DA}"/>
              </a:ext>
            </a:extLst>
          </p:cNvPr>
          <p:cNvSpPr>
            <a:spLocks noGrp="1"/>
          </p:cNvSpPr>
          <p:nvPr>
            <p:ph idx="1"/>
          </p:nvPr>
        </p:nvSpPr>
        <p:spPr/>
        <p:txBody>
          <a:bodyPr/>
          <a:lstStyle/>
          <a:p>
            <a:r>
              <a:rPr lang="en-US" dirty="0"/>
              <a:t>Oral contraceptives pill</a:t>
            </a:r>
          </a:p>
          <a:p>
            <a:r>
              <a:rPr lang="en-US" dirty="0"/>
              <a:t>  Spironolactone</a:t>
            </a:r>
          </a:p>
          <a:p>
            <a:endParaRPr lang="en-US" dirty="0"/>
          </a:p>
        </p:txBody>
      </p:sp>
    </p:spTree>
    <p:extLst>
      <p:ext uri="{BB962C8B-B14F-4D97-AF65-F5344CB8AC3E}">
        <p14:creationId xmlns:p14="http://schemas.microsoft.com/office/powerpoint/2010/main" val="31641052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436DB-C3F3-FA31-DBFB-AE623CC6D09C}"/>
              </a:ext>
            </a:extLst>
          </p:cNvPr>
          <p:cNvSpPr>
            <a:spLocks noGrp="1"/>
          </p:cNvSpPr>
          <p:nvPr>
            <p:ph type="title"/>
          </p:nvPr>
        </p:nvSpPr>
        <p:spPr/>
        <p:txBody>
          <a:bodyPr/>
          <a:lstStyle/>
          <a:p>
            <a:r>
              <a:rPr lang="en-US" dirty="0"/>
              <a:t>Challenges in the management of Acne </a:t>
            </a:r>
            <a:r>
              <a:rPr lang="en-US" dirty="0" err="1"/>
              <a:t>vulguris</a:t>
            </a:r>
            <a:endParaRPr lang="en-US" dirty="0"/>
          </a:p>
        </p:txBody>
      </p:sp>
      <p:sp>
        <p:nvSpPr>
          <p:cNvPr id="3" name="Content Placeholder 2">
            <a:extLst>
              <a:ext uri="{FF2B5EF4-FFF2-40B4-BE49-F238E27FC236}">
                <a16:creationId xmlns:a16="http://schemas.microsoft.com/office/drawing/2014/main" id="{824441AE-57DA-2ADF-FA71-8D60AEA736FB}"/>
              </a:ext>
            </a:extLst>
          </p:cNvPr>
          <p:cNvSpPr>
            <a:spLocks noGrp="1"/>
          </p:cNvSpPr>
          <p:nvPr>
            <p:ph idx="1"/>
          </p:nvPr>
        </p:nvSpPr>
        <p:spPr/>
        <p:txBody>
          <a:bodyPr/>
          <a:lstStyle/>
          <a:p>
            <a:r>
              <a:rPr lang="en-US" dirty="0"/>
              <a:t>Benzoyl peroxide -&gt; has an irritant effect on skin-&gt; Poor adherence </a:t>
            </a:r>
          </a:p>
          <a:p>
            <a:r>
              <a:rPr lang="en-US" dirty="0" err="1"/>
              <a:t>Retionoids</a:t>
            </a:r>
            <a:r>
              <a:rPr lang="en-US" dirty="0"/>
              <a:t>-&gt; associated with adverse effects like local irritation, erythema and must be used with caution in females of childbearing age owing to known teratogenicity.</a:t>
            </a:r>
          </a:p>
          <a:p>
            <a:r>
              <a:rPr lang="en-US" dirty="0"/>
              <a:t>Topical and oral antibiotics-&gt;Raising antibiotic resistance leads to poor therapeutic outcome</a:t>
            </a:r>
          </a:p>
          <a:p>
            <a:r>
              <a:rPr lang="en-US" dirty="0"/>
              <a:t>Hormonal therapy-&gt;associated with a relative increase in certain cardiovascular risk factors &amp; contraindicated in males and in pregnancy.</a:t>
            </a:r>
          </a:p>
        </p:txBody>
      </p:sp>
    </p:spTree>
    <p:extLst>
      <p:ext uri="{BB962C8B-B14F-4D97-AF65-F5344CB8AC3E}">
        <p14:creationId xmlns:p14="http://schemas.microsoft.com/office/powerpoint/2010/main" val="27916948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6CADE-70E1-77CB-A0F1-E08DD9E91192}"/>
              </a:ext>
            </a:extLst>
          </p:cNvPr>
          <p:cNvSpPr>
            <a:spLocks noGrp="1"/>
          </p:cNvSpPr>
          <p:nvPr>
            <p:ph type="title"/>
          </p:nvPr>
        </p:nvSpPr>
        <p:spPr>
          <a:xfrm>
            <a:off x="838200" y="404882"/>
            <a:ext cx="10515600" cy="1325563"/>
          </a:xfrm>
        </p:spPr>
        <p:txBody>
          <a:bodyPr/>
          <a:lstStyle/>
          <a:p>
            <a:r>
              <a:rPr lang="en-US" dirty="0"/>
              <a:t>Role of androgen in acne pathogenesis</a:t>
            </a:r>
          </a:p>
        </p:txBody>
      </p:sp>
      <p:sp>
        <p:nvSpPr>
          <p:cNvPr id="3" name="Content Placeholder 2">
            <a:extLst>
              <a:ext uri="{FF2B5EF4-FFF2-40B4-BE49-F238E27FC236}">
                <a16:creationId xmlns:a16="http://schemas.microsoft.com/office/drawing/2014/main" id="{D27B501F-7720-4DDD-83C1-28006AD93AB2}"/>
              </a:ext>
            </a:extLst>
          </p:cNvPr>
          <p:cNvSpPr>
            <a:spLocks noGrp="1"/>
          </p:cNvSpPr>
          <p:nvPr>
            <p:ph idx="1"/>
          </p:nvPr>
        </p:nvSpPr>
        <p:spPr/>
        <p:txBody>
          <a:bodyPr/>
          <a:lstStyle/>
          <a:p>
            <a:pPr marL="0" indent="0">
              <a:buNone/>
            </a:pPr>
            <a:r>
              <a:rPr lang="en-US" dirty="0"/>
              <a:t>Androgens, especially DHT  are shown to induce both sebaceous gland growth and increased sebum production.</a:t>
            </a:r>
          </a:p>
          <a:p>
            <a:pPr marL="0" indent="0">
              <a:buNone/>
            </a:pPr>
            <a:endParaRPr lang="en-US" dirty="0"/>
          </a:p>
          <a:p>
            <a:pPr marL="0" indent="0">
              <a:buNone/>
            </a:pPr>
            <a:r>
              <a:rPr lang="en-US" dirty="0"/>
              <a:t>Creates a nourishing medium in which anaerobic C. acnes bacteria can flourish.</a:t>
            </a:r>
          </a:p>
          <a:p>
            <a:pPr marL="0" indent="0" algn="ctr">
              <a:buNone/>
            </a:pPr>
            <a:endParaRPr lang="en-US" dirty="0"/>
          </a:p>
          <a:p>
            <a:pPr marL="0" indent="0" algn="ctr">
              <a:buNone/>
            </a:pPr>
            <a:r>
              <a:rPr lang="en-US" dirty="0"/>
              <a:t>Acne pathogenesis</a:t>
            </a:r>
          </a:p>
        </p:txBody>
      </p:sp>
      <p:sp>
        <p:nvSpPr>
          <p:cNvPr id="4" name="Arrow: Down 3">
            <a:extLst>
              <a:ext uri="{FF2B5EF4-FFF2-40B4-BE49-F238E27FC236}">
                <a16:creationId xmlns:a16="http://schemas.microsoft.com/office/drawing/2014/main" id="{C64E2252-E314-B66B-23DC-DD0EE64D2713}"/>
              </a:ext>
            </a:extLst>
          </p:cNvPr>
          <p:cNvSpPr/>
          <p:nvPr/>
        </p:nvSpPr>
        <p:spPr>
          <a:xfrm>
            <a:off x="5947575" y="2735248"/>
            <a:ext cx="437322" cy="5565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9AF34D43-8362-911A-DC7D-CD5B0C220980}"/>
              </a:ext>
            </a:extLst>
          </p:cNvPr>
          <p:cNvSpPr/>
          <p:nvPr/>
        </p:nvSpPr>
        <p:spPr>
          <a:xfrm>
            <a:off x="5947575" y="3929731"/>
            <a:ext cx="437322" cy="5565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8182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E7A06-40F3-0748-F32E-B105F3F3C7AD}"/>
              </a:ext>
            </a:extLst>
          </p:cNvPr>
          <p:cNvSpPr>
            <a:spLocks noGrp="1"/>
          </p:cNvSpPr>
          <p:nvPr>
            <p:ph type="title"/>
          </p:nvPr>
        </p:nvSpPr>
        <p:spPr/>
        <p:txBody>
          <a:bodyPr/>
          <a:lstStyle/>
          <a:p>
            <a:r>
              <a:rPr lang="en-US" dirty="0"/>
              <a:t>Androgen receptor pathway</a:t>
            </a:r>
          </a:p>
        </p:txBody>
      </p:sp>
      <p:pic>
        <p:nvPicPr>
          <p:cNvPr id="5" name="Picture 4">
            <a:extLst>
              <a:ext uri="{FF2B5EF4-FFF2-40B4-BE49-F238E27FC236}">
                <a16:creationId xmlns:a16="http://schemas.microsoft.com/office/drawing/2014/main" id="{CFF60EB5-C0A4-A571-1ACC-0C9E30025F01}"/>
              </a:ext>
            </a:extLst>
          </p:cNvPr>
          <p:cNvPicPr>
            <a:picLocks noChangeAspect="1"/>
          </p:cNvPicPr>
          <p:nvPr/>
        </p:nvPicPr>
        <p:blipFill>
          <a:blip r:embed="rId2"/>
          <a:stretch>
            <a:fillRect/>
          </a:stretch>
        </p:blipFill>
        <p:spPr>
          <a:xfrm>
            <a:off x="1501166" y="2364962"/>
            <a:ext cx="8999462" cy="2367250"/>
          </a:xfrm>
          <a:prstGeom prst="rect">
            <a:avLst/>
          </a:prstGeom>
        </p:spPr>
      </p:pic>
    </p:spTree>
    <p:extLst>
      <p:ext uri="{BB962C8B-B14F-4D97-AF65-F5344CB8AC3E}">
        <p14:creationId xmlns:p14="http://schemas.microsoft.com/office/powerpoint/2010/main" val="19236018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BA02C-82AD-CF62-33C2-39A5A8A43363}"/>
              </a:ext>
            </a:extLst>
          </p:cNvPr>
          <p:cNvSpPr>
            <a:spLocks noGrp="1"/>
          </p:cNvSpPr>
          <p:nvPr>
            <p:ph type="title"/>
          </p:nvPr>
        </p:nvSpPr>
        <p:spPr/>
        <p:txBody>
          <a:bodyPr/>
          <a:lstStyle/>
          <a:p>
            <a:r>
              <a:rPr lang="en-US" dirty="0"/>
              <a:t>Addressing Androgen pathway to treat Acne</a:t>
            </a:r>
          </a:p>
        </p:txBody>
      </p:sp>
      <p:sp>
        <p:nvSpPr>
          <p:cNvPr id="3" name="Content Placeholder 2">
            <a:extLst>
              <a:ext uri="{FF2B5EF4-FFF2-40B4-BE49-F238E27FC236}">
                <a16:creationId xmlns:a16="http://schemas.microsoft.com/office/drawing/2014/main" id="{BA67EF95-4F33-4A9A-9045-5F1E829026D6}"/>
              </a:ext>
            </a:extLst>
          </p:cNvPr>
          <p:cNvSpPr>
            <a:spLocks noGrp="1"/>
          </p:cNvSpPr>
          <p:nvPr>
            <p:ph idx="1"/>
          </p:nvPr>
        </p:nvSpPr>
        <p:spPr/>
        <p:txBody>
          <a:bodyPr/>
          <a:lstStyle/>
          <a:p>
            <a:r>
              <a:rPr lang="en-US" dirty="0"/>
              <a:t>Androgen inhibition is also an effective strategy for the treatment of acne.  </a:t>
            </a:r>
          </a:p>
          <a:p>
            <a:r>
              <a:rPr lang="en-US" dirty="0"/>
              <a:t>Current anti-androgen drug therapies include </a:t>
            </a:r>
          </a:p>
          <a:p>
            <a:pPr lvl="2">
              <a:buFont typeface="Wingdings" panose="05000000000000000000" pitchFamily="2" charset="2"/>
              <a:buChar char="ü"/>
            </a:pPr>
            <a:r>
              <a:rPr lang="en-US" sz="2800" dirty="0"/>
              <a:t>oral contraceptives</a:t>
            </a:r>
          </a:p>
          <a:p>
            <a:pPr lvl="2">
              <a:buFont typeface="Wingdings" panose="05000000000000000000" pitchFamily="2" charset="2"/>
              <a:buChar char="ü"/>
            </a:pPr>
            <a:r>
              <a:rPr lang="en-US" sz="2800" dirty="0"/>
              <a:t>Spironolactone</a:t>
            </a:r>
          </a:p>
          <a:p>
            <a:pPr lvl="2">
              <a:buFont typeface="Wingdings" panose="05000000000000000000" pitchFamily="2" charset="2"/>
              <a:buChar char="ü"/>
            </a:pPr>
            <a:r>
              <a:rPr lang="en-US" sz="2800" dirty="0"/>
              <a:t>Flutamide</a:t>
            </a:r>
          </a:p>
          <a:p>
            <a:pPr lvl="2">
              <a:buFont typeface="Wingdings" panose="05000000000000000000" pitchFamily="2" charset="2"/>
              <a:buChar char="ü"/>
            </a:pPr>
            <a:r>
              <a:rPr lang="en-US" sz="2800" dirty="0"/>
              <a:t>Finasteride</a:t>
            </a:r>
          </a:p>
          <a:p>
            <a:r>
              <a:rPr lang="en-US" dirty="0"/>
              <a:t>However, their use can be associated with systemic adverse events and are unsuitable for use in males with acne.</a:t>
            </a:r>
          </a:p>
        </p:txBody>
      </p:sp>
    </p:spTree>
    <p:extLst>
      <p:ext uri="{BB962C8B-B14F-4D97-AF65-F5344CB8AC3E}">
        <p14:creationId xmlns:p14="http://schemas.microsoft.com/office/powerpoint/2010/main" val="3283228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lendar Images | Free Vectors, Stock Photos &amp; PSD">
            <a:extLst>
              <a:ext uri="{FF2B5EF4-FFF2-40B4-BE49-F238E27FC236}">
                <a16:creationId xmlns:a16="http://schemas.microsoft.com/office/drawing/2014/main" id="{1DCACF5E-5672-431A-B7F7-6A780A5D60CC}"/>
              </a:ext>
            </a:extLst>
          </p:cNvPr>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ackgroundRemoval t="10000" b="90000" l="10000" r="90000">
                        <a14:backgroundMark x1="85700" y1="68667" x2="85700" y2="68667"/>
                        <a14:backgroundMark x1="84500" y1="61285" x2="84500" y2="61285"/>
                        <a14:backgroundMark x1="41600" y1="80612" x2="41600" y2="80612"/>
                      </a14:backgroundRemoval>
                    </a14:imgEffect>
                  </a14:imgLayer>
                </a14:imgProps>
              </a:ext>
              <a:ext uri="{28A0092B-C50C-407E-A947-70E740481C1C}">
                <a14:useLocalDpi xmlns:a14="http://schemas.microsoft.com/office/drawing/2010/main" val="0"/>
              </a:ext>
            </a:extLst>
          </a:blip>
          <a:srcRect/>
          <a:stretch>
            <a:fillRect/>
          </a:stretch>
        </p:blipFill>
        <p:spPr bwMode="auto">
          <a:xfrm>
            <a:off x="682963" y="1585106"/>
            <a:ext cx="2674601" cy="22279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064C95D-1E5C-4458-947B-6F508E44C9A9}"/>
              </a:ext>
            </a:extLst>
          </p:cNvPr>
          <p:cNvSpPr txBox="1"/>
          <p:nvPr/>
        </p:nvSpPr>
        <p:spPr>
          <a:xfrm>
            <a:off x="4177553" y="2017572"/>
            <a:ext cx="7614153" cy="1261884"/>
          </a:xfrm>
          <a:prstGeom prst="rect">
            <a:avLst/>
          </a:prstGeom>
          <a:noFill/>
        </p:spPr>
        <p:txBody>
          <a:bodyPr wrap="square">
            <a:spAutoFit/>
          </a:bodyPr>
          <a:lstStyle/>
          <a:p>
            <a:r>
              <a:rPr lang="en-US" sz="2800" b="1" dirty="0">
                <a:solidFill>
                  <a:srgbClr val="7030A0"/>
                </a:solidFill>
              </a:rPr>
              <a:t>&gt;60% </a:t>
            </a:r>
            <a:r>
              <a:rPr lang="en-US" sz="2400" dirty="0">
                <a:solidFill>
                  <a:srgbClr val="474747"/>
                </a:solidFill>
              </a:rPr>
              <a:t>patients suffer from </a:t>
            </a:r>
            <a:r>
              <a:rPr lang="en-US" sz="2400" dirty="0"/>
              <a:t>Chronic dermatophytosis (disease for more than 6 months with or without recurrence despite being treated)</a:t>
            </a:r>
            <a:endParaRPr lang="en-US" dirty="0"/>
          </a:p>
        </p:txBody>
      </p:sp>
      <p:sp>
        <p:nvSpPr>
          <p:cNvPr id="8" name="TextBox 7">
            <a:extLst>
              <a:ext uri="{FF2B5EF4-FFF2-40B4-BE49-F238E27FC236}">
                <a16:creationId xmlns:a16="http://schemas.microsoft.com/office/drawing/2014/main" id="{98C3DD17-8364-418C-BB99-7174C4002F0A}"/>
              </a:ext>
            </a:extLst>
          </p:cNvPr>
          <p:cNvSpPr txBox="1"/>
          <p:nvPr/>
        </p:nvSpPr>
        <p:spPr>
          <a:xfrm>
            <a:off x="835362" y="4405877"/>
            <a:ext cx="6851959" cy="892552"/>
          </a:xfrm>
          <a:prstGeom prst="rect">
            <a:avLst/>
          </a:prstGeom>
          <a:noFill/>
        </p:spPr>
        <p:txBody>
          <a:bodyPr wrap="square">
            <a:spAutoFit/>
          </a:bodyPr>
          <a:lstStyle/>
          <a:p>
            <a:r>
              <a:rPr lang="en-US" sz="2800" b="1" dirty="0">
                <a:solidFill>
                  <a:srgbClr val="00B0F0"/>
                </a:solidFill>
              </a:rPr>
              <a:t>9-60%</a:t>
            </a:r>
            <a:r>
              <a:rPr lang="en-US" dirty="0"/>
              <a:t> </a:t>
            </a:r>
            <a:r>
              <a:rPr lang="en-US" sz="2400" dirty="0"/>
              <a:t>cases has the trend of recurrent and relapsing dermatophytosis.</a:t>
            </a:r>
            <a:endParaRPr lang="en-US" dirty="0"/>
          </a:p>
        </p:txBody>
      </p:sp>
      <p:pic>
        <p:nvPicPr>
          <p:cNvPr id="2052" name="Picture 4" descr="repeat Icon">
            <a:extLst>
              <a:ext uri="{FF2B5EF4-FFF2-40B4-BE49-F238E27FC236}">
                <a16:creationId xmlns:a16="http://schemas.microsoft.com/office/drawing/2014/main" id="{333FB612-31A7-4FEC-9770-035CAA1CAE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2744" y="3672068"/>
            <a:ext cx="2098021" cy="209802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533353EA-2F00-4324-AC68-27CD3DAD2648}"/>
              </a:ext>
            </a:extLst>
          </p:cNvPr>
          <p:cNvSpPr>
            <a:spLocks noGrp="1"/>
          </p:cNvSpPr>
          <p:nvPr>
            <p:ph type="title"/>
          </p:nvPr>
        </p:nvSpPr>
        <p:spPr>
          <a:xfrm>
            <a:off x="3577003" y="150379"/>
            <a:ext cx="4110318" cy="1325563"/>
          </a:xfrm>
        </p:spPr>
        <p:txBody>
          <a:bodyPr/>
          <a:lstStyle/>
          <a:p>
            <a:r>
              <a:rPr lang="en-US" b="1" dirty="0">
                <a:solidFill>
                  <a:srgbClr val="E85A80"/>
                </a:solidFill>
                <a:latin typeface="Cambria" panose="02040503050406030204" pitchFamily="18" charset="0"/>
                <a:ea typeface="Cambria" panose="02040503050406030204" pitchFamily="18" charset="0"/>
              </a:rPr>
              <a:t>Epidemiology</a:t>
            </a:r>
          </a:p>
        </p:txBody>
      </p:sp>
      <p:sp>
        <p:nvSpPr>
          <p:cNvPr id="11" name="TextBox 10">
            <a:extLst>
              <a:ext uri="{FF2B5EF4-FFF2-40B4-BE49-F238E27FC236}">
                <a16:creationId xmlns:a16="http://schemas.microsoft.com/office/drawing/2014/main" id="{48BD8B51-5542-492A-91E7-01A36A71765B}"/>
              </a:ext>
            </a:extLst>
          </p:cNvPr>
          <p:cNvSpPr txBox="1"/>
          <p:nvPr/>
        </p:nvSpPr>
        <p:spPr>
          <a:xfrm>
            <a:off x="286871" y="5967734"/>
            <a:ext cx="11618258"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Ref: The unprecedented epidemic-like scenario of dermatophytosis in India: I. Epidemiology, risk factors and clinical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features,Indian</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Journal of Dermatology, Venereology and Leprology @March, 2021,</a:t>
            </a:r>
          </a:p>
        </p:txBody>
      </p:sp>
    </p:spTree>
    <p:extLst>
      <p:ext uri="{BB962C8B-B14F-4D97-AF65-F5344CB8AC3E}">
        <p14:creationId xmlns:p14="http://schemas.microsoft.com/office/powerpoint/2010/main" val="4291216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2E2C0-179F-CCD1-BECE-A3CBAEB9E789}"/>
              </a:ext>
            </a:extLst>
          </p:cNvPr>
          <p:cNvSpPr>
            <a:spLocks noGrp="1"/>
          </p:cNvSpPr>
          <p:nvPr>
            <p:ph type="title"/>
          </p:nvPr>
        </p:nvSpPr>
        <p:spPr/>
        <p:txBody>
          <a:bodyPr/>
          <a:lstStyle/>
          <a:p>
            <a:r>
              <a:rPr lang="en-US" dirty="0"/>
              <a:t>Clascoterone-A novel topical antiandrogen for acne vulgaris </a:t>
            </a:r>
          </a:p>
        </p:txBody>
      </p:sp>
      <p:sp>
        <p:nvSpPr>
          <p:cNvPr id="3" name="Content Placeholder 2">
            <a:extLst>
              <a:ext uri="{FF2B5EF4-FFF2-40B4-BE49-F238E27FC236}">
                <a16:creationId xmlns:a16="http://schemas.microsoft.com/office/drawing/2014/main" id="{974F047F-E2A8-8BAA-5F6A-4ECD9260BF73}"/>
              </a:ext>
            </a:extLst>
          </p:cNvPr>
          <p:cNvSpPr>
            <a:spLocks noGrp="1"/>
          </p:cNvSpPr>
          <p:nvPr>
            <p:ph idx="1"/>
          </p:nvPr>
        </p:nvSpPr>
        <p:spPr>
          <a:xfrm>
            <a:off x="838200" y="1825625"/>
            <a:ext cx="10515600" cy="1402605"/>
          </a:xfrm>
        </p:spPr>
        <p:txBody>
          <a:bodyPr/>
          <a:lstStyle/>
          <a:p>
            <a:r>
              <a:rPr lang="en-US" dirty="0"/>
              <a:t>Clascoterone 1% cream is a steroidal topical androgen receptor inhibitor which work through competitive inhibition of DHT receptors within the sebaceous glands and hair follicles</a:t>
            </a:r>
          </a:p>
        </p:txBody>
      </p:sp>
      <p:sp>
        <p:nvSpPr>
          <p:cNvPr id="5" name="TextBox 4">
            <a:extLst>
              <a:ext uri="{FF2B5EF4-FFF2-40B4-BE49-F238E27FC236}">
                <a16:creationId xmlns:a16="http://schemas.microsoft.com/office/drawing/2014/main" id="{2301BF1C-9571-94B7-D46E-F8DE533DD44F}"/>
              </a:ext>
            </a:extLst>
          </p:cNvPr>
          <p:cNvSpPr txBox="1"/>
          <p:nvPr/>
        </p:nvSpPr>
        <p:spPr>
          <a:xfrm>
            <a:off x="2668385" y="6277431"/>
            <a:ext cx="9636528" cy="430887"/>
          </a:xfrm>
          <a:prstGeom prst="rect">
            <a:avLst/>
          </a:prstGeom>
          <a:noFill/>
        </p:spPr>
        <p:txBody>
          <a:bodyPr wrap="square">
            <a:spAutoFit/>
          </a:bodyPr>
          <a:lstStyle/>
          <a:p>
            <a:r>
              <a:rPr lang="en-US" sz="1050" dirty="0"/>
              <a:t>Adelaide Hebert, MD; Diane </a:t>
            </a:r>
            <a:r>
              <a:rPr lang="en-US" sz="1050" dirty="0" err="1"/>
              <a:t>Thiboutot</a:t>
            </a:r>
            <a:r>
              <a:rPr lang="en-US" sz="1050" dirty="0"/>
              <a:t>, MD; Linda Stein Gold, MD; Martina Cartwright, </a:t>
            </a:r>
            <a:r>
              <a:rPr lang="en-US" sz="1050" dirty="0" err="1"/>
              <a:t>PhD;Mara</a:t>
            </a:r>
            <a:r>
              <a:rPr lang="en-US" sz="1050" dirty="0"/>
              <a:t> </a:t>
            </a:r>
            <a:r>
              <a:rPr lang="en-US" sz="1050" dirty="0" err="1"/>
              <a:t>Gerloni</a:t>
            </a:r>
            <a:r>
              <a:rPr lang="en-US" sz="1050" dirty="0"/>
              <a:t>, PhD; Enrico </a:t>
            </a:r>
            <a:r>
              <a:rPr lang="en-US" sz="1050" dirty="0" err="1"/>
              <a:t>Fragasso</a:t>
            </a:r>
            <a:r>
              <a:rPr lang="en-US" sz="1050" dirty="0"/>
              <a:t>, MS; Alessandro </a:t>
            </a:r>
            <a:r>
              <a:rPr lang="en-US" sz="1050" dirty="0" err="1"/>
              <a:t>Mazzetti</a:t>
            </a:r>
            <a:r>
              <a:rPr lang="en-US" sz="1050" dirty="0"/>
              <a:t>, MD: </a:t>
            </a:r>
            <a:r>
              <a:rPr lang="en-US" sz="1050" dirty="0" err="1"/>
              <a:t>Ecacy</a:t>
            </a:r>
            <a:r>
              <a:rPr lang="en-US" sz="1050" dirty="0"/>
              <a:t> and Safety of Topical Clascoterone Cream, 1%, for Treatment in Patients With Facial Acne, JAMA Dermatology June 2020 Volume 156, Number 6</a:t>
            </a:r>
          </a:p>
        </p:txBody>
      </p:sp>
      <p:pic>
        <p:nvPicPr>
          <p:cNvPr id="6" name="Picture 5">
            <a:extLst>
              <a:ext uri="{FF2B5EF4-FFF2-40B4-BE49-F238E27FC236}">
                <a16:creationId xmlns:a16="http://schemas.microsoft.com/office/drawing/2014/main" id="{AFB71405-B8A8-990D-6628-0411A3A36994}"/>
              </a:ext>
            </a:extLst>
          </p:cNvPr>
          <p:cNvPicPr>
            <a:picLocks noChangeAspect="1"/>
          </p:cNvPicPr>
          <p:nvPr/>
        </p:nvPicPr>
        <p:blipFill>
          <a:blip r:embed="rId3"/>
          <a:stretch>
            <a:fillRect/>
          </a:stretch>
        </p:blipFill>
        <p:spPr>
          <a:xfrm>
            <a:off x="2346651" y="3363167"/>
            <a:ext cx="7132938" cy="2453853"/>
          </a:xfrm>
          <a:prstGeom prst="rect">
            <a:avLst/>
          </a:prstGeom>
        </p:spPr>
      </p:pic>
    </p:spTree>
    <p:extLst>
      <p:ext uri="{BB962C8B-B14F-4D97-AF65-F5344CB8AC3E}">
        <p14:creationId xmlns:p14="http://schemas.microsoft.com/office/powerpoint/2010/main" val="23096427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2936B-4775-21BA-8B47-0AC571243AE3}"/>
              </a:ext>
            </a:extLst>
          </p:cNvPr>
          <p:cNvSpPr>
            <a:spLocks noGrp="1"/>
          </p:cNvSpPr>
          <p:nvPr>
            <p:ph type="title"/>
          </p:nvPr>
        </p:nvSpPr>
        <p:spPr/>
        <p:txBody>
          <a:bodyPr/>
          <a:lstStyle/>
          <a:p>
            <a:r>
              <a:rPr lang="en-US" dirty="0"/>
              <a:t>Clinical efficacy</a:t>
            </a:r>
          </a:p>
        </p:txBody>
      </p:sp>
      <p:pic>
        <p:nvPicPr>
          <p:cNvPr id="5" name="Content Placeholder 4">
            <a:extLst>
              <a:ext uri="{FF2B5EF4-FFF2-40B4-BE49-F238E27FC236}">
                <a16:creationId xmlns:a16="http://schemas.microsoft.com/office/drawing/2014/main" id="{E91EF3AE-2D00-3397-3534-A8DE76BB6299}"/>
              </a:ext>
            </a:extLst>
          </p:cNvPr>
          <p:cNvPicPr>
            <a:picLocks noGrp="1" noChangeAspect="1"/>
          </p:cNvPicPr>
          <p:nvPr>
            <p:ph idx="1"/>
          </p:nvPr>
        </p:nvPicPr>
        <p:blipFill>
          <a:blip r:embed="rId2"/>
          <a:srcRect l="7604" t="11672" r="4240" b="7387"/>
          <a:stretch/>
        </p:blipFill>
        <p:spPr>
          <a:xfrm>
            <a:off x="2846567" y="3429000"/>
            <a:ext cx="4373217" cy="2418022"/>
          </a:xfrm>
        </p:spPr>
      </p:pic>
      <p:pic>
        <p:nvPicPr>
          <p:cNvPr id="7" name="Picture 6">
            <a:extLst>
              <a:ext uri="{FF2B5EF4-FFF2-40B4-BE49-F238E27FC236}">
                <a16:creationId xmlns:a16="http://schemas.microsoft.com/office/drawing/2014/main" id="{3E6610FF-2846-D502-C0A7-CCCE77D3D0D5}"/>
              </a:ext>
            </a:extLst>
          </p:cNvPr>
          <p:cNvPicPr>
            <a:picLocks noChangeAspect="1"/>
          </p:cNvPicPr>
          <p:nvPr/>
        </p:nvPicPr>
        <p:blipFill>
          <a:blip r:embed="rId3"/>
          <a:stretch>
            <a:fillRect/>
          </a:stretch>
        </p:blipFill>
        <p:spPr>
          <a:xfrm>
            <a:off x="7633850" y="4234116"/>
            <a:ext cx="1493649" cy="807790"/>
          </a:xfrm>
          <a:prstGeom prst="rect">
            <a:avLst/>
          </a:prstGeom>
        </p:spPr>
      </p:pic>
      <p:sp>
        <p:nvSpPr>
          <p:cNvPr id="9" name="TextBox 8">
            <a:extLst>
              <a:ext uri="{FF2B5EF4-FFF2-40B4-BE49-F238E27FC236}">
                <a16:creationId xmlns:a16="http://schemas.microsoft.com/office/drawing/2014/main" id="{BA505B7E-F5E4-40C7-A7F5-AA00AA1F6E17}"/>
              </a:ext>
            </a:extLst>
          </p:cNvPr>
          <p:cNvSpPr txBox="1"/>
          <p:nvPr/>
        </p:nvSpPr>
        <p:spPr>
          <a:xfrm>
            <a:off x="1043609" y="1786104"/>
            <a:ext cx="9714506" cy="923330"/>
          </a:xfrm>
          <a:prstGeom prst="rect">
            <a:avLst/>
          </a:prstGeom>
          <a:noFill/>
        </p:spPr>
        <p:txBody>
          <a:bodyPr wrap="square">
            <a:spAutoFit/>
          </a:bodyPr>
          <a:lstStyle/>
          <a:p>
            <a:r>
              <a:rPr lang="en-US" dirty="0"/>
              <a:t>In two identically-designed, multicenter, randomized, double-blind, vehicle-controlled clinical trials </a:t>
            </a:r>
            <a:r>
              <a:rPr lang="en-US" dirty="0" err="1"/>
              <a:t>Clascoterone</a:t>
            </a:r>
            <a:r>
              <a:rPr lang="en-US" dirty="0"/>
              <a:t> demonstrated significant reduction in facial &amp; truncal acne in Investigator’s Global Assessment (IGA) Score from ≥2 to ≤1 in just 12 weeks.</a:t>
            </a:r>
          </a:p>
        </p:txBody>
      </p:sp>
      <p:sp>
        <p:nvSpPr>
          <p:cNvPr id="10" name="TextBox 9">
            <a:extLst>
              <a:ext uri="{FF2B5EF4-FFF2-40B4-BE49-F238E27FC236}">
                <a16:creationId xmlns:a16="http://schemas.microsoft.com/office/drawing/2014/main" id="{9B3D73E4-F5FE-7C3E-FC39-19FB013DBA40}"/>
              </a:ext>
            </a:extLst>
          </p:cNvPr>
          <p:cNvSpPr txBox="1"/>
          <p:nvPr/>
        </p:nvSpPr>
        <p:spPr>
          <a:xfrm>
            <a:off x="1765189" y="5847022"/>
            <a:ext cx="9308989" cy="400110"/>
          </a:xfrm>
          <a:prstGeom prst="rect">
            <a:avLst/>
          </a:prstGeom>
          <a:noFill/>
        </p:spPr>
        <p:txBody>
          <a:bodyPr wrap="square">
            <a:spAutoFit/>
          </a:bodyPr>
          <a:lstStyle/>
          <a:p>
            <a:pPr algn="l"/>
            <a:r>
              <a:rPr lang="en-US" sz="1000" b="0" i="0" u="none" strike="noStrike" baseline="0" dirty="0">
                <a:solidFill>
                  <a:srgbClr val="231F20"/>
                </a:solidFill>
                <a:latin typeface="MyriadPro-Regular" panose="020B0503030403020204" pitchFamily="34" charset="0"/>
              </a:rPr>
              <a:t>M. H. GOLD, </a:t>
            </a:r>
            <a:r>
              <a:rPr lang="en-US" sz="1000" b="0" i="0" u="none" strike="noStrike" baseline="0" dirty="0" err="1">
                <a:solidFill>
                  <a:srgbClr val="231F20"/>
                </a:solidFill>
                <a:latin typeface="MyriadPro-Regular" panose="020B0503030403020204" pitchFamily="34" charset="0"/>
              </a:rPr>
              <a:t>Clascoterone</a:t>
            </a:r>
            <a:r>
              <a:rPr lang="en-US" sz="1000" b="0" i="0" u="none" strike="noStrike" baseline="0" dirty="0">
                <a:solidFill>
                  <a:srgbClr val="231F20"/>
                </a:solidFill>
                <a:latin typeface="MyriadPro-Regular" panose="020B0503030403020204" pitchFamily="34" charset="0"/>
              </a:rPr>
              <a:t> cream (1%) topical androgen receptor inhibitor for the treatment of acne in patients 12 years and older, EXPERT REVIEW OF CLINICAL IMMUNOLOGY 2021, VOL. 17, NO. 4, 301–308</a:t>
            </a:r>
            <a:endParaRPr lang="en-US" sz="1000" dirty="0"/>
          </a:p>
        </p:txBody>
      </p:sp>
    </p:spTree>
    <p:extLst>
      <p:ext uri="{BB962C8B-B14F-4D97-AF65-F5344CB8AC3E}">
        <p14:creationId xmlns:p14="http://schemas.microsoft.com/office/powerpoint/2010/main" val="2023646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2936B-4775-21BA-8B47-0AC571243AE3}"/>
              </a:ext>
            </a:extLst>
          </p:cNvPr>
          <p:cNvSpPr>
            <a:spLocks noGrp="1"/>
          </p:cNvSpPr>
          <p:nvPr>
            <p:ph type="title"/>
          </p:nvPr>
        </p:nvSpPr>
        <p:spPr/>
        <p:txBody>
          <a:bodyPr/>
          <a:lstStyle/>
          <a:p>
            <a:r>
              <a:rPr lang="en-US" dirty="0"/>
              <a:t>Clinical efficacy</a:t>
            </a:r>
          </a:p>
        </p:txBody>
      </p:sp>
      <p:sp>
        <p:nvSpPr>
          <p:cNvPr id="3" name="Content Placeholder 2">
            <a:extLst>
              <a:ext uri="{FF2B5EF4-FFF2-40B4-BE49-F238E27FC236}">
                <a16:creationId xmlns:a16="http://schemas.microsoft.com/office/drawing/2014/main" id="{DB3D247D-8FCB-6E9B-131E-DADFB74E9446}"/>
              </a:ext>
            </a:extLst>
          </p:cNvPr>
          <p:cNvSpPr>
            <a:spLocks noGrp="1"/>
          </p:cNvSpPr>
          <p:nvPr>
            <p:ph idx="1"/>
          </p:nvPr>
        </p:nvSpPr>
        <p:spPr>
          <a:xfrm>
            <a:off x="838200" y="1825625"/>
            <a:ext cx="10515600" cy="424594"/>
          </a:xfrm>
        </p:spPr>
        <p:txBody>
          <a:bodyPr>
            <a:noAutofit/>
          </a:bodyPr>
          <a:lstStyle/>
          <a:p>
            <a:pPr marL="0" indent="0" algn="l">
              <a:buNone/>
            </a:pPr>
            <a:r>
              <a:rPr lang="en-US" sz="2000" b="0" i="0" u="none" strike="noStrike" baseline="0" dirty="0" err="1">
                <a:solidFill>
                  <a:srgbClr val="231F20"/>
                </a:solidFill>
                <a:latin typeface="Myriad Pro" panose="020B0503030403020204" pitchFamily="34" charset="0"/>
              </a:rPr>
              <a:t>Clascoterone</a:t>
            </a:r>
            <a:r>
              <a:rPr lang="en-US" sz="2000" b="0" i="0" u="none" strike="noStrike" baseline="0" dirty="0">
                <a:solidFill>
                  <a:srgbClr val="231F20"/>
                </a:solidFill>
                <a:latin typeface="Myriad Pro" panose="020B0503030403020204" pitchFamily="34" charset="0"/>
              </a:rPr>
              <a:t> was  more effective than application of vehicle cream at achieving IGA success and reducing NILC and ILC in patients with facial acne vulgaris.</a:t>
            </a:r>
            <a:endParaRPr lang="en-US" sz="2000" dirty="0">
              <a:latin typeface="Myriad Pro" panose="020B0503030403020204" pitchFamily="34" charset="0"/>
            </a:endParaRPr>
          </a:p>
        </p:txBody>
      </p:sp>
      <p:pic>
        <p:nvPicPr>
          <p:cNvPr id="5" name="Picture 4">
            <a:extLst>
              <a:ext uri="{FF2B5EF4-FFF2-40B4-BE49-F238E27FC236}">
                <a16:creationId xmlns:a16="http://schemas.microsoft.com/office/drawing/2014/main" id="{9FACBE86-7847-3606-327C-DF587BC2B904}"/>
              </a:ext>
            </a:extLst>
          </p:cNvPr>
          <p:cNvPicPr>
            <a:picLocks noChangeAspect="1"/>
          </p:cNvPicPr>
          <p:nvPr/>
        </p:nvPicPr>
        <p:blipFill>
          <a:blip r:embed="rId2"/>
          <a:stretch>
            <a:fillRect/>
          </a:stretch>
        </p:blipFill>
        <p:spPr>
          <a:xfrm>
            <a:off x="2150513" y="3111671"/>
            <a:ext cx="7254869" cy="2415749"/>
          </a:xfrm>
          <a:prstGeom prst="rect">
            <a:avLst/>
          </a:prstGeom>
        </p:spPr>
      </p:pic>
      <p:sp>
        <p:nvSpPr>
          <p:cNvPr id="6" name="TextBox 5">
            <a:extLst>
              <a:ext uri="{FF2B5EF4-FFF2-40B4-BE49-F238E27FC236}">
                <a16:creationId xmlns:a16="http://schemas.microsoft.com/office/drawing/2014/main" id="{D6FBAB3C-E78A-1366-9F53-6C5236623AD8}"/>
              </a:ext>
            </a:extLst>
          </p:cNvPr>
          <p:cNvSpPr txBox="1"/>
          <p:nvPr/>
        </p:nvSpPr>
        <p:spPr>
          <a:xfrm>
            <a:off x="1812896" y="5844819"/>
            <a:ext cx="9308989" cy="400110"/>
          </a:xfrm>
          <a:prstGeom prst="rect">
            <a:avLst/>
          </a:prstGeom>
          <a:noFill/>
        </p:spPr>
        <p:txBody>
          <a:bodyPr wrap="square">
            <a:spAutoFit/>
          </a:bodyPr>
          <a:lstStyle/>
          <a:p>
            <a:pPr algn="l"/>
            <a:r>
              <a:rPr lang="en-US" sz="1000" b="0" i="0" u="none" strike="noStrike" baseline="0" dirty="0">
                <a:solidFill>
                  <a:srgbClr val="231F20"/>
                </a:solidFill>
                <a:latin typeface="MyriadPro-Regular" panose="020B0503030403020204" pitchFamily="34" charset="0"/>
              </a:rPr>
              <a:t>M. H. GOLD, </a:t>
            </a:r>
            <a:r>
              <a:rPr lang="en-US" sz="1000" b="0" i="0" u="none" strike="noStrike" baseline="0" dirty="0" err="1">
                <a:solidFill>
                  <a:srgbClr val="231F20"/>
                </a:solidFill>
                <a:latin typeface="MyriadPro-Regular" panose="020B0503030403020204" pitchFamily="34" charset="0"/>
              </a:rPr>
              <a:t>Clascoterone</a:t>
            </a:r>
            <a:r>
              <a:rPr lang="en-US" sz="1000" b="0" i="0" u="none" strike="noStrike" baseline="0" dirty="0">
                <a:solidFill>
                  <a:srgbClr val="231F20"/>
                </a:solidFill>
                <a:latin typeface="MyriadPro-Regular" panose="020B0503030403020204" pitchFamily="34" charset="0"/>
              </a:rPr>
              <a:t> cream (1%) topical androgen receptor inhibitor for the treatment of acne in patients 12 years and older, EXPERT REVIEW OF CLINICAL IMMUNOLOGY 2021, VOL. 17, NO. 4, 301–308</a:t>
            </a:r>
            <a:endParaRPr lang="en-US" sz="1000" dirty="0"/>
          </a:p>
        </p:txBody>
      </p:sp>
    </p:spTree>
    <p:extLst>
      <p:ext uri="{BB962C8B-B14F-4D97-AF65-F5344CB8AC3E}">
        <p14:creationId xmlns:p14="http://schemas.microsoft.com/office/powerpoint/2010/main" val="22365063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2936B-4775-21BA-8B47-0AC571243AE3}"/>
              </a:ext>
            </a:extLst>
          </p:cNvPr>
          <p:cNvSpPr>
            <a:spLocks noGrp="1"/>
          </p:cNvSpPr>
          <p:nvPr>
            <p:ph type="title"/>
          </p:nvPr>
        </p:nvSpPr>
        <p:spPr/>
        <p:txBody>
          <a:bodyPr/>
          <a:lstStyle/>
          <a:p>
            <a:r>
              <a:rPr lang="en-US" dirty="0"/>
              <a:t>Clinical efficacy</a:t>
            </a:r>
          </a:p>
        </p:txBody>
      </p:sp>
      <p:sp>
        <p:nvSpPr>
          <p:cNvPr id="3" name="Content Placeholder 2">
            <a:extLst>
              <a:ext uri="{FF2B5EF4-FFF2-40B4-BE49-F238E27FC236}">
                <a16:creationId xmlns:a16="http://schemas.microsoft.com/office/drawing/2014/main" id="{DB3D247D-8FCB-6E9B-131E-DADFB74E9446}"/>
              </a:ext>
            </a:extLst>
          </p:cNvPr>
          <p:cNvSpPr>
            <a:spLocks noGrp="1"/>
          </p:cNvSpPr>
          <p:nvPr>
            <p:ph idx="1"/>
          </p:nvPr>
        </p:nvSpPr>
        <p:spPr>
          <a:xfrm>
            <a:off x="838200" y="1825625"/>
            <a:ext cx="10515600" cy="1044796"/>
          </a:xfrm>
        </p:spPr>
        <p:txBody>
          <a:bodyPr/>
          <a:lstStyle/>
          <a:p>
            <a:r>
              <a:rPr lang="en-US" dirty="0"/>
              <a:t>Topical </a:t>
            </a:r>
            <a:r>
              <a:rPr lang="en-US" dirty="0" err="1"/>
              <a:t>clascoterone</a:t>
            </a:r>
            <a:r>
              <a:rPr lang="en-US" dirty="0"/>
              <a:t> was clinically superior to topical tretinoin for treating mild-to-moderate acne vulgaris.</a:t>
            </a:r>
          </a:p>
        </p:txBody>
      </p:sp>
      <p:pic>
        <p:nvPicPr>
          <p:cNvPr id="5" name="Picture 4">
            <a:extLst>
              <a:ext uri="{FF2B5EF4-FFF2-40B4-BE49-F238E27FC236}">
                <a16:creationId xmlns:a16="http://schemas.microsoft.com/office/drawing/2014/main" id="{EA558166-BC2E-7476-752B-F5D0F0C14D34}"/>
              </a:ext>
            </a:extLst>
          </p:cNvPr>
          <p:cNvPicPr>
            <a:picLocks noChangeAspect="1"/>
          </p:cNvPicPr>
          <p:nvPr/>
        </p:nvPicPr>
        <p:blipFill>
          <a:blip r:embed="rId2"/>
          <a:stretch>
            <a:fillRect/>
          </a:stretch>
        </p:blipFill>
        <p:spPr>
          <a:xfrm>
            <a:off x="1438045" y="3201009"/>
            <a:ext cx="8585168" cy="1450504"/>
          </a:xfrm>
          <a:prstGeom prst="rect">
            <a:avLst/>
          </a:prstGeom>
        </p:spPr>
      </p:pic>
      <p:sp>
        <p:nvSpPr>
          <p:cNvPr id="7" name="TextBox 6">
            <a:extLst>
              <a:ext uri="{FF2B5EF4-FFF2-40B4-BE49-F238E27FC236}">
                <a16:creationId xmlns:a16="http://schemas.microsoft.com/office/drawing/2014/main" id="{4CA7D64B-D752-DC82-7A67-A1EB583A5F38}"/>
              </a:ext>
            </a:extLst>
          </p:cNvPr>
          <p:cNvSpPr txBox="1"/>
          <p:nvPr/>
        </p:nvSpPr>
        <p:spPr>
          <a:xfrm>
            <a:off x="906448" y="4986078"/>
            <a:ext cx="9308989" cy="400110"/>
          </a:xfrm>
          <a:prstGeom prst="rect">
            <a:avLst/>
          </a:prstGeom>
          <a:noFill/>
        </p:spPr>
        <p:txBody>
          <a:bodyPr wrap="square">
            <a:spAutoFit/>
          </a:bodyPr>
          <a:lstStyle/>
          <a:p>
            <a:pPr algn="l"/>
            <a:r>
              <a:rPr lang="en-US" sz="1000" b="0" i="0" u="none" strike="noStrike" baseline="0" dirty="0">
                <a:solidFill>
                  <a:srgbClr val="231F20"/>
                </a:solidFill>
                <a:latin typeface="MyriadPro-Regular" panose="020B0503030403020204" pitchFamily="34" charset="0"/>
              </a:rPr>
              <a:t>M. H. GOLD, </a:t>
            </a:r>
            <a:r>
              <a:rPr lang="en-US" sz="1000" b="0" i="0" u="none" strike="noStrike" baseline="0" dirty="0" err="1">
                <a:solidFill>
                  <a:srgbClr val="231F20"/>
                </a:solidFill>
                <a:latin typeface="MyriadPro-Regular" panose="020B0503030403020204" pitchFamily="34" charset="0"/>
              </a:rPr>
              <a:t>Clascoterone</a:t>
            </a:r>
            <a:r>
              <a:rPr lang="en-US" sz="1000" b="0" i="0" u="none" strike="noStrike" baseline="0" dirty="0">
                <a:solidFill>
                  <a:srgbClr val="231F20"/>
                </a:solidFill>
                <a:latin typeface="MyriadPro-Regular" panose="020B0503030403020204" pitchFamily="34" charset="0"/>
              </a:rPr>
              <a:t> cream (1%) topical androgen receptor inhibitor for the treatment of acne in patients 12 years and older, EXPERT REVIEW OF CLINICAL IMMUNOLOGY 2021, VOL. 17, NO. 4, 301–308</a:t>
            </a:r>
            <a:endParaRPr lang="en-US" sz="1000" dirty="0"/>
          </a:p>
        </p:txBody>
      </p:sp>
    </p:spTree>
    <p:extLst>
      <p:ext uri="{BB962C8B-B14F-4D97-AF65-F5344CB8AC3E}">
        <p14:creationId xmlns:p14="http://schemas.microsoft.com/office/powerpoint/2010/main" val="42929329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5B814-D8C8-D979-6214-8E96415661D9}"/>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1062F195-A93A-860A-18A7-1C944B28EF6A}"/>
              </a:ext>
            </a:extLst>
          </p:cNvPr>
          <p:cNvSpPr>
            <a:spLocks noGrp="1"/>
          </p:cNvSpPr>
          <p:nvPr>
            <p:ph idx="1"/>
          </p:nvPr>
        </p:nvSpPr>
        <p:spPr/>
        <p:txBody>
          <a:bodyPr>
            <a:normAutofit fontScale="85000" lnSpcReduction="20000"/>
          </a:bodyPr>
          <a:lstStyle/>
          <a:p>
            <a:endParaRPr lang="en-US" dirty="0"/>
          </a:p>
          <a:p>
            <a:r>
              <a:rPr lang="en-US" dirty="0"/>
              <a:t>Acne vulgaris is an inflammatory skin condition that typically affects teens and adolescents, although it can expand to affect other age groups.</a:t>
            </a:r>
          </a:p>
          <a:p>
            <a:r>
              <a:rPr lang="en-US" dirty="0"/>
              <a:t>There are several pathophysiologic pathways in the emergence of acne vulgaris. These pathways involve follicular hyper keratinization, overactive sebaceous glands, </a:t>
            </a:r>
            <a:r>
              <a:rPr lang="en-US" i="1" dirty="0" err="1"/>
              <a:t>Cutibacterium</a:t>
            </a:r>
            <a:r>
              <a:rPr lang="en-US" i="1" dirty="0"/>
              <a:t> acnes </a:t>
            </a:r>
            <a:r>
              <a:rPr lang="en-US" dirty="0"/>
              <a:t>colonization, and inflammation. Therefore, the role of current acne treatments is to target these specific pathogenic factors.</a:t>
            </a:r>
          </a:p>
          <a:p>
            <a:r>
              <a:rPr lang="en-US" dirty="0"/>
              <a:t>At present, there are many topical treatments for acne available, including benzoyl peroxide (BPO), antibiotics, retinoids, dapsone, azelaic acid, and sulfur; however, patients often do not get a good response with these agents, and having better treatment options would be beneficial.</a:t>
            </a:r>
          </a:p>
          <a:p>
            <a:r>
              <a:rPr lang="en-US" dirty="0"/>
              <a:t>Androgens are hormones that regulate sebum production and play a key role in acne pathogenesis, contributing to symptom onset and persistence.</a:t>
            </a:r>
          </a:p>
          <a:p>
            <a:endParaRPr lang="en-US" dirty="0"/>
          </a:p>
        </p:txBody>
      </p:sp>
    </p:spTree>
    <p:extLst>
      <p:ext uri="{BB962C8B-B14F-4D97-AF65-F5344CB8AC3E}">
        <p14:creationId xmlns:p14="http://schemas.microsoft.com/office/powerpoint/2010/main" val="2757741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30CA9-A751-92FA-C97F-EE1EDFF693E7}"/>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9E8914B4-C96F-A594-7923-9903CA751A93}"/>
              </a:ext>
            </a:extLst>
          </p:cNvPr>
          <p:cNvSpPr>
            <a:spLocks noGrp="1"/>
          </p:cNvSpPr>
          <p:nvPr>
            <p:ph idx="1"/>
          </p:nvPr>
        </p:nvSpPr>
        <p:spPr>
          <a:xfrm>
            <a:off x="838200" y="1690688"/>
            <a:ext cx="10515600" cy="4351338"/>
          </a:xfrm>
        </p:spPr>
        <p:txBody>
          <a:bodyPr>
            <a:normAutofit fontScale="70000" lnSpcReduction="20000"/>
          </a:bodyPr>
          <a:lstStyle/>
          <a:p>
            <a:r>
              <a:rPr lang="en-US" dirty="0"/>
              <a:t>Antiandrogens can be effective for acne when given systemically. Spironolactone, a moderate androgen receptor blocker, has been used off-label, and oral contraceptives have been Food and Drug Administration approved for the use of acne. However, these agents are limited for use in women, and have systemic adverse effects.</a:t>
            </a:r>
          </a:p>
          <a:p>
            <a:r>
              <a:rPr lang="en-US" dirty="0"/>
              <a:t>Clascoterone 1% cream is a novel topical antiandrogen medication indicated for patients with acne vulgaris (both female and male) who are 12 years of age or older.</a:t>
            </a:r>
          </a:p>
          <a:p>
            <a:r>
              <a:rPr lang="en-US" dirty="0"/>
              <a:t>In clinical trials, at week 12, clascoterone met all three coprimary efficacy end points: proportion of patients achieving treatment success, absolute change from baseline in non-inflammatory lesion count (NILC), and absolute change from baseline in inflammatory lesion count (ILC).</a:t>
            </a:r>
          </a:p>
          <a:p>
            <a:r>
              <a:rPr lang="en-US" dirty="0"/>
              <a:t>The safety and efficacy of clascoterone for the treatment of acne has been demonstrated in numerous preclinical and clinical trials. Most common adverse events were local skin reactions but systemic adverse reactions were insignificant.</a:t>
            </a:r>
          </a:p>
          <a:p>
            <a:r>
              <a:rPr lang="en-US" dirty="0"/>
              <a:t>Clascoterone 1% cream is a novel first-in-class topical androgen receptor inhibitor for the treatment of acne vulgaris and represents the first new mechanism of action for acne treatment in almost 40 years and is an excellent antiandrogen therapy for topical use.</a:t>
            </a:r>
          </a:p>
          <a:p>
            <a:endParaRPr lang="en-US" dirty="0"/>
          </a:p>
        </p:txBody>
      </p:sp>
    </p:spTree>
    <p:extLst>
      <p:ext uri="{BB962C8B-B14F-4D97-AF65-F5344CB8AC3E}">
        <p14:creationId xmlns:p14="http://schemas.microsoft.com/office/powerpoint/2010/main" val="3593546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7A1A-B372-4C38-83F1-1BB8C5DB779D}"/>
              </a:ext>
            </a:extLst>
          </p:cNvPr>
          <p:cNvSpPr>
            <a:spLocks noGrp="1"/>
          </p:cNvSpPr>
          <p:nvPr>
            <p:ph type="title"/>
          </p:nvPr>
        </p:nvSpPr>
        <p:spPr>
          <a:xfrm>
            <a:off x="448235" y="392019"/>
            <a:ext cx="10905565" cy="1325563"/>
          </a:xfrm>
        </p:spPr>
        <p:txBody>
          <a:bodyPr/>
          <a:lstStyle/>
          <a:p>
            <a:pPr algn="ctr"/>
            <a:r>
              <a:rPr lang="en-US" b="1" dirty="0">
                <a:solidFill>
                  <a:srgbClr val="E85A80"/>
                </a:solidFill>
              </a:rPr>
              <a:t>Causes of Rising Prevalence of Dermatophytosis</a:t>
            </a:r>
          </a:p>
        </p:txBody>
      </p:sp>
      <p:sp>
        <p:nvSpPr>
          <p:cNvPr id="3" name="Content Placeholder 2">
            <a:extLst>
              <a:ext uri="{FF2B5EF4-FFF2-40B4-BE49-F238E27FC236}">
                <a16:creationId xmlns:a16="http://schemas.microsoft.com/office/drawing/2014/main" id="{82E09716-79E2-459A-8B96-78C6F3338B4E}"/>
              </a:ext>
            </a:extLst>
          </p:cNvPr>
          <p:cNvSpPr>
            <a:spLocks noGrp="1"/>
          </p:cNvSpPr>
          <p:nvPr>
            <p:ph idx="1"/>
          </p:nvPr>
        </p:nvSpPr>
        <p:spPr>
          <a:xfrm>
            <a:off x="838200" y="2049742"/>
            <a:ext cx="10515600" cy="4019364"/>
          </a:xfrm>
        </p:spPr>
        <p:txBody>
          <a:bodyPr>
            <a:normAutofit/>
          </a:bodyPr>
          <a:lstStyle/>
          <a:p>
            <a:pPr marL="0" indent="0">
              <a:buNone/>
            </a:pPr>
            <a:r>
              <a:rPr lang="en-US" sz="2400" dirty="0"/>
              <a:t>The current face of dermatophytosis has possibly been an outcome of a complex and intrigued interplay between host, fungus, drug and environment contributed by multiple factors like-</a:t>
            </a:r>
          </a:p>
          <a:p>
            <a:pPr lvl="3">
              <a:buClr>
                <a:srgbClr val="914A6A"/>
              </a:buClr>
              <a:buFont typeface="Wingdings" panose="05000000000000000000" pitchFamily="2" charset="2"/>
              <a:buChar char="ü"/>
            </a:pPr>
            <a:r>
              <a:rPr lang="en-US" sz="2400" dirty="0"/>
              <a:t>More humid and warmer climate</a:t>
            </a:r>
          </a:p>
          <a:p>
            <a:pPr lvl="3">
              <a:buClr>
                <a:srgbClr val="914A6A"/>
              </a:buClr>
              <a:buFont typeface="Wingdings" panose="05000000000000000000" pitchFamily="2" charset="2"/>
              <a:buChar char="ü"/>
            </a:pPr>
            <a:r>
              <a:rPr lang="en-US" sz="2400" dirty="0"/>
              <a:t>Irrational use of topical corticosteroid-based combinations and broad spectrum antibiotics.</a:t>
            </a:r>
          </a:p>
          <a:p>
            <a:pPr lvl="3">
              <a:buClr>
                <a:srgbClr val="914A6A"/>
              </a:buClr>
              <a:buFont typeface="Wingdings" panose="05000000000000000000" pitchFamily="2" charset="2"/>
              <a:buChar char="ü"/>
            </a:pPr>
            <a:r>
              <a:rPr lang="en-US" sz="2400" dirty="0"/>
              <a:t>Increasing burden of immune-compromised population</a:t>
            </a:r>
          </a:p>
          <a:p>
            <a:pPr lvl="3">
              <a:buClr>
                <a:srgbClr val="914A6A"/>
              </a:buClr>
              <a:buFont typeface="Wingdings" panose="05000000000000000000" pitchFamily="2" charset="2"/>
              <a:buChar char="ü"/>
            </a:pPr>
            <a:r>
              <a:rPr lang="en-US" sz="2400" dirty="0"/>
              <a:t>Widespread use of antifungals in the agricultural industry</a:t>
            </a:r>
          </a:p>
          <a:p>
            <a:pPr lvl="3">
              <a:buClr>
                <a:srgbClr val="914A6A"/>
              </a:buClr>
              <a:buFont typeface="Wingdings" panose="05000000000000000000" pitchFamily="2" charset="2"/>
              <a:buChar char="ü"/>
            </a:pPr>
            <a:r>
              <a:rPr lang="en-US" sz="2400" dirty="0"/>
              <a:t>The questionable role of antifungal drug resistance</a:t>
            </a:r>
            <a:endParaRPr lang="en-US" sz="3200" dirty="0"/>
          </a:p>
        </p:txBody>
      </p:sp>
      <p:sp>
        <p:nvSpPr>
          <p:cNvPr id="5" name="TextBox 4">
            <a:extLst>
              <a:ext uri="{FF2B5EF4-FFF2-40B4-BE49-F238E27FC236}">
                <a16:creationId xmlns:a16="http://schemas.microsoft.com/office/drawing/2014/main" id="{7806562A-2035-4782-953B-94303CA0E85B}"/>
              </a:ext>
            </a:extLst>
          </p:cNvPr>
          <p:cNvSpPr txBox="1"/>
          <p:nvPr/>
        </p:nvSpPr>
        <p:spPr>
          <a:xfrm>
            <a:off x="4464424" y="5942148"/>
            <a:ext cx="7897906" cy="253916"/>
          </a:xfrm>
          <a:prstGeom prst="rect">
            <a:avLst/>
          </a:prstGeom>
          <a:noFill/>
        </p:spPr>
        <p:txBody>
          <a:bodyPr wrap="square">
            <a:spAutoFit/>
          </a:bodyPr>
          <a:lstStyle/>
          <a:p>
            <a:r>
              <a:rPr lang="en-US" sz="1050" dirty="0"/>
              <a:t>Ref-Expert Consensus on The Management of Dermatophytosis in India (ECTODERM India):Rajagopalan et al. BMC Dermatology (2018) 18:6 </a:t>
            </a:r>
          </a:p>
        </p:txBody>
      </p:sp>
    </p:spTree>
    <p:extLst>
      <p:ext uri="{BB962C8B-B14F-4D97-AF65-F5344CB8AC3E}">
        <p14:creationId xmlns:p14="http://schemas.microsoft.com/office/powerpoint/2010/main" val="3109317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AC645-7972-4049-8A59-3C3AEEDA762C}"/>
              </a:ext>
            </a:extLst>
          </p:cNvPr>
          <p:cNvSpPr>
            <a:spLocks noGrp="1"/>
          </p:cNvSpPr>
          <p:nvPr>
            <p:ph type="title"/>
          </p:nvPr>
        </p:nvSpPr>
        <p:spPr/>
        <p:txBody>
          <a:bodyPr/>
          <a:lstStyle/>
          <a:p>
            <a:r>
              <a:rPr lang="en-US" b="1" dirty="0">
                <a:solidFill>
                  <a:srgbClr val="E85A80"/>
                </a:solidFill>
                <a:latin typeface="Cambria" panose="02040503050406030204" pitchFamily="18" charset="0"/>
                <a:ea typeface="Cambria" panose="02040503050406030204" pitchFamily="18" charset="0"/>
              </a:rPr>
              <a:t>Mode of Transmission</a:t>
            </a:r>
          </a:p>
        </p:txBody>
      </p:sp>
      <p:sp>
        <p:nvSpPr>
          <p:cNvPr id="3" name="Content Placeholder 2">
            <a:extLst>
              <a:ext uri="{FF2B5EF4-FFF2-40B4-BE49-F238E27FC236}">
                <a16:creationId xmlns:a16="http://schemas.microsoft.com/office/drawing/2014/main" id="{51673C70-CF29-43C2-B5C3-9CD38CD9B936}"/>
              </a:ext>
            </a:extLst>
          </p:cNvPr>
          <p:cNvSpPr>
            <a:spLocks noGrp="1"/>
          </p:cNvSpPr>
          <p:nvPr>
            <p:ph idx="1"/>
          </p:nvPr>
        </p:nvSpPr>
        <p:spPr>
          <a:xfrm>
            <a:off x="739588" y="2399366"/>
            <a:ext cx="10515600" cy="2629834"/>
          </a:xfrm>
        </p:spPr>
        <p:txBody>
          <a:bodyPr/>
          <a:lstStyle/>
          <a:p>
            <a:r>
              <a:rPr lang="en-US" dirty="0"/>
              <a:t>Anthropophilic –transmitted human to human, e.g., </a:t>
            </a:r>
            <a:r>
              <a:rPr lang="en-US" i="1" dirty="0"/>
              <a:t>T. verrucosum.</a:t>
            </a:r>
          </a:p>
          <a:p>
            <a:r>
              <a:rPr lang="en-US" dirty="0"/>
              <a:t>Zoophilic fungi- transmitted from animal to human </a:t>
            </a:r>
            <a:r>
              <a:rPr lang="pt-BR" i="1" dirty="0"/>
              <a:t>(e.g., M. canis, T. verrucosum). </a:t>
            </a:r>
            <a:endParaRPr lang="en-US" i="1" dirty="0"/>
          </a:p>
          <a:p>
            <a:r>
              <a:rPr lang="en-US" dirty="0"/>
              <a:t>Geophilic- transmitted from soil to man </a:t>
            </a:r>
            <a:r>
              <a:rPr lang="nn-NO" dirty="0"/>
              <a:t>(e.g., M. gypseum, T. ajelloi). </a:t>
            </a:r>
            <a:endParaRPr lang="en-US" dirty="0"/>
          </a:p>
          <a:p>
            <a:endParaRPr lang="en-US" dirty="0"/>
          </a:p>
          <a:p>
            <a:endParaRPr lang="en-US" dirty="0"/>
          </a:p>
        </p:txBody>
      </p:sp>
    </p:spTree>
    <p:extLst>
      <p:ext uri="{BB962C8B-B14F-4D97-AF65-F5344CB8AC3E}">
        <p14:creationId xmlns:p14="http://schemas.microsoft.com/office/powerpoint/2010/main" val="4229856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1135D-B401-4F24-A4CC-AE24E11DF2C8}"/>
              </a:ext>
            </a:extLst>
          </p:cNvPr>
          <p:cNvSpPr>
            <a:spLocks noGrp="1"/>
          </p:cNvSpPr>
          <p:nvPr>
            <p:ph type="title"/>
          </p:nvPr>
        </p:nvSpPr>
        <p:spPr/>
        <p:txBody>
          <a:bodyPr/>
          <a:lstStyle/>
          <a:p>
            <a:r>
              <a:rPr lang="en-US" b="1" dirty="0">
                <a:solidFill>
                  <a:srgbClr val="E85A80"/>
                </a:solidFill>
                <a:latin typeface="Cambria" panose="02040503050406030204" pitchFamily="18" charset="0"/>
                <a:ea typeface="Cambria" panose="02040503050406030204" pitchFamily="18" charset="0"/>
              </a:rPr>
              <a:t>Clinical Manifestations Of Ringworm </a:t>
            </a:r>
          </a:p>
        </p:txBody>
      </p:sp>
      <p:sp>
        <p:nvSpPr>
          <p:cNvPr id="3" name="Content Placeholder 2">
            <a:extLst>
              <a:ext uri="{FF2B5EF4-FFF2-40B4-BE49-F238E27FC236}">
                <a16:creationId xmlns:a16="http://schemas.microsoft.com/office/drawing/2014/main" id="{D068A997-437E-494C-A172-289389BC7DC6}"/>
              </a:ext>
            </a:extLst>
          </p:cNvPr>
          <p:cNvSpPr>
            <a:spLocks noGrp="1"/>
          </p:cNvSpPr>
          <p:nvPr>
            <p:ph idx="1"/>
          </p:nvPr>
        </p:nvSpPr>
        <p:spPr>
          <a:xfrm>
            <a:off x="748553" y="1798731"/>
            <a:ext cx="10515600" cy="4351338"/>
          </a:xfrm>
        </p:spPr>
        <p:txBody>
          <a:bodyPr>
            <a:normAutofit/>
          </a:bodyPr>
          <a:lstStyle/>
          <a:p>
            <a:pPr marL="0" indent="0">
              <a:buNone/>
            </a:pPr>
            <a:r>
              <a:rPr lang="en-US" dirty="0"/>
              <a:t>The symptoms often depend on which part of the body is infected, but they generally include:</a:t>
            </a:r>
          </a:p>
          <a:p>
            <a:endParaRPr lang="en-US" dirty="0"/>
          </a:p>
          <a:p>
            <a:pPr lvl="6">
              <a:buClr>
                <a:srgbClr val="00BAAF"/>
              </a:buClr>
              <a:buFont typeface="Wingdings" panose="05000000000000000000" pitchFamily="2" charset="2"/>
              <a:buChar char="v"/>
            </a:pPr>
            <a:r>
              <a:rPr lang="en-US" sz="2800" dirty="0"/>
              <a:t>Ring-shaped lesion</a:t>
            </a:r>
          </a:p>
          <a:p>
            <a:pPr lvl="6">
              <a:buClr>
                <a:srgbClr val="00BAAF"/>
              </a:buClr>
              <a:buFont typeface="Wingdings" panose="05000000000000000000" pitchFamily="2" charset="2"/>
              <a:buChar char="v"/>
            </a:pPr>
            <a:r>
              <a:rPr lang="en-US" sz="2800" dirty="0"/>
              <a:t>Itchy skin</a:t>
            </a:r>
          </a:p>
          <a:p>
            <a:pPr lvl="6">
              <a:buClr>
                <a:srgbClr val="00BAAF"/>
              </a:buClr>
              <a:buFont typeface="Wingdings" panose="05000000000000000000" pitchFamily="2" charset="2"/>
              <a:buChar char="v"/>
            </a:pPr>
            <a:r>
              <a:rPr lang="en-US" sz="2800" dirty="0"/>
              <a:t>Red, scaly, cracked skin</a:t>
            </a:r>
          </a:p>
          <a:p>
            <a:pPr lvl="6">
              <a:buClr>
                <a:srgbClr val="00BAAF"/>
              </a:buClr>
              <a:buFont typeface="Wingdings" panose="05000000000000000000" pitchFamily="2" charset="2"/>
              <a:buChar char="v"/>
            </a:pPr>
            <a:r>
              <a:rPr lang="en-US" sz="2800" dirty="0"/>
              <a:t>Multifocal alopecia</a:t>
            </a:r>
          </a:p>
        </p:txBody>
      </p:sp>
    </p:spTree>
    <p:extLst>
      <p:ext uri="{BB962C8B-B14F-4D97-AF65-F5344CB8AC3E}">
        <p14:creationId xmlns:p14="http://schemas.microsoft.com/office/powerpoint/2010/main" val="968847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11409-F2A6-400D-A07D-0E95B98FC8F4}"/>
              </a:ext>
            </a:extLst>
          </p:cNvPr>
          <p:cNvSpPr>
            <a:spLocks noGrp="1"/>
          </p:cNvSpPr>
          <p:nvPr>
            <p:ph type="title"/>
          </p:nvPr>
        </p:nvSpPr>
        <p:spPr/>
        <p:txBody>
          <a:bodyPr/>
          <a:lstStyle/>
          <a:p>
            <a:r>
              <a:rPr lang="en-US" b="1" dirty="0">
                <a:solidFill>
                  <a:srgbClr val="E85A80"/>
                </a:solidFill>
                <a:latin typeface="Cambria" panose="02040503050406030204" pitchFamily="18" charset="0"/>
                <a:ea typeface="Cambria" panose="02040503050406030204" pitchFamily="18" charset="0"/>
              </a:rPr>
              <a:t>Tinea Pedis - Athletes’ Foot</a:t>
            </a:r>
          </a:p>
        </p:txBody>
      </p:sp>
      <p:sp>
        <p:nvSpPr>
          <p:cNvPr id="3" name="Content Placeholder 2">
            <a:extLst>
              <a:ext uri="{FF2B5EF4-FFF2-40B4-BE49-F238E27FC236}">
                <a16:creationId xmlns:a16="http://schemas.microsoft.com/office/drawing/2014/main" id="{0AEFD9A6-B7D9-45C4-93F0-F30C311B2457}"/>
              </a:ext>
            </a:extLst>
          </p:cNvPr>
          <p:cNvSpPr>
            <a:spLocks noGrp="1"/>
          </p:cNvSpPr>
          <p:nvPr>
            <p:ph idx="1"/>
          </p:nvPr>
        </p:nvSpPr>
        <p:spPr>
          <a:xfrm>
            <a:off x="641171" y="2130425"/>
            <a:ext cx="6728012" cy="3221504"/>
          </a:xfrm>
        </p:spPr>
        <p:txBody>
          <a:bodyPr>
            <a:normAutofit/>
          </a:bodyPr>
          <a:lstStyle/>
          <a:p>
            <a:pPr marL="0" indent="0">
              <a:buNone/>
            </a:pPr>
            <a:r>
              <a:rPr lang="en-US" dirty="0"/>
              <a:t>Features-</a:t>
            </a:r>
          </a:p>
          <a:p>
            <a:pPr>
              <a:buClr>
                <a:srgbClr val="E85A80"/>
              </a:buClr>
              <a:buFont typeface="Wingdings" panose="05000000000000000000" pitchFamily="2" charset="2"/>
              <a:buChar char="Ø"/>
            </a:pPr>
            <a:r>
              <a:rPr lang="en-US" dirty="0"/>
              <a:t>Site- Between toes or toe webs (releasing of clear fluid) - 4th and 5th toes are most common. </a:t>
            </a:r>
          </a:p>
          <a:p>
            <a:pPr>
              <a:buClr>
                <a:srgbClr val="E85A80"/>
              </a:buClr>
              <a:buFont typeface="Wingdings" panose="05000000000000000000" pitchFamily="2" charset="2"/>
              <a:buChar char="Ø"/>
            </a:pPr>
            <a:r>
              <a:rPr lang="en-US" dirty="0"/>
              <a:t>Soreness and itching of any part of the foot.  </a:t>
            </a:r>
          </a:p>
          <a:p>
            <a:pPr marL="0" indent="0">
              <a:buNone/>
            </a:pPr>
            <a:endParaRPr lang="en-US" dirty="0"/>
          </a:p>
        </p:txBody>
      </p:sp>
      <p:pic>
        <p:nvPicPr>
          <p:cNvPr id="4" name="Picture 8" descr="tped">
            <a:extLst>
              <a:ext uri="{FF2B5EF4-FFF2-40B4-BE49-F238E27FC236}">
                <a16:creationId xmlns:a16="http://schemas.microsoft.com/office/drawing/2014/main" id="{B419E58A-DB94-4665-A504-F55FA2EDA4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679148" y="1839162"/>
            <a:ext cx="2195040" cy="1755777"/>
          </a:xfrm>
          <a:prstGeom prst="rect">
            <a:avLst/>
          </a:prstGeom>
          <a:noFill/>
        </p:spPr>
      </p:pic>
      <p:pic>
        <p:nvPicPr>
          <p:cNvPr id="5" name="Picture 9" descr="epider12">
            <a:extLst>
              <a:ext uri="{FF2B5EF4-FFF2-40B4-BE49-F238E27FC236}">
                <a16:creationId xmlns:a16="http://schemas.microsoft.com/office/drawing/2014/main" id="{FD0D7930-23EE-41BF-B15E-81E95AF9C8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0057759" y="3859306"/>
            <a:ext cx="1948314" cy="1755778"/>
          </a:xfrm>
          <a:prstGeom prst="rect">
            <a:avLst/>
          </a:prstGeom>
          <a:noFill/>
        </p:spPr>
      </p:pic>
      <p:pic>
        <p:nvPicPr>
          <p:cNvPr id="6" name="Picture 10" descr="s08c064photo04">
            <a:extLst>
              <a:ext uri="{FF2B5EF4-FFF2-40B4-BE49-F238E27FC236}">
                <a16:creationId xmlns:a16="http://schemas.microsoft.com/office/drawing/2014/main" id="{144E47EA-F742-4AD4-8C26-3DC2E15275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672908" y="3859306"/>
            <a:ext cx="2081126" cy="1755778"/>
          </a:xfrm>
          <a:prstGeom prst="rect">
            <a:avLst/>
          </a:prstGeom>
          <a:noFill/>
        </p:spPr>
      </p:pic>
    </p:spTree>
    <p:extLst>
      <p:ext uri="{BB962C8B-B14F-4D97-AF65-F5344CB8AC3E}">
        <p14:creationId xmlns:p14="http://schemas.microsoft.com/office/powerpoint/2010/main" val="2541551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1968</TotalTime>
  <Words>2920</Words>
  <Application>Microsoft Office PowerPoint</Application>
  <PresentationFormat>Widescreen</PresentationFormat>
  <Paragraphs>363</Paragraphs>
  <Slides>55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Arial</vt:lpstr>
      <vt:lpstr>Calibri</vt:lpstr>
      <vt:lpstr>Cambria</vt:lpstr>
      <vt:lpstr>Myriad Pro</vt:lpstr>
      <vt:lpstr>MyriadPro-Regular</vt:lpstr>
      <vt:lpstr>Roboto</vt:lpstr>
      <vt:lpstr>Times New Roman</vt:lpstr>
      <vt:lpstr>Wingdings</vt:lpstr>
      <vt:lpstr>Office Theme</vt:lpstr>
      <vt:lpstr>DERMATOPHYTOSIS</vt:lpstr>
      <vt:lpstr>Dermatophytosis</vt:lpstr>
      <vt:lpstr>Types of Dermatophytosis</vt:lpstr>
      <vt:lpstr>Epidemiology</vt:lpstr>
      <vt:lpstr>Epidemiology</vt:lpstr>
      <vt:lpstr>Causes of Rising Prevalence of Dermatophytosis</vt:lpstr>
      <vt:lpstr>Mode of Transmission</vt:lpstr>
      <vt:lpstr>Clinical Manifestations Of Ringworm </vt:lpstr>
      <vt:lpstr>Tinea Pedis - Athletes’ Foot</vt:lpstr>
      <vt:lpstr>Tinea Corporis – Body ringworm </vt:lpstr>
      <vt:lpstr>Tinea Cruris-Jock Itch </vt:lpstr>
      <vt:lpstr>Tinea Unguium or Onychomycosis </vt:lpstr>
      <vt:lpstr>Tinea capitis </vt:lpstr>
      <vt:lpstr>PowerPoint Presentation</vt:lpstr>
      <vt:lpstr>Diagnosis </vt:lpstr>
      <vt:lpstr>Differential daignosis</vt:lpstr>
      <vt:lpstr>Treatment</vt:lpstr>
      <vt:lpstr>Challenges in the treatment of dermatophytosis</vt:lpstr>
      <vt:lpstr>So, there is a substantial Unmet Need for an Ideal topical antifungal agent with……</vt:lpstr>
      <vt:lpstr>The Potent power Antifungal- Luliconazole</vt:lpstr>
      <vt:lpstr>Luliconazole is the antifungal with Superpower</vt:lpstr>
      <vt:lpstr>Luliconazole exert both fungistatic and fungicidal action</vt:lpstr>
      <vt:lpstr>Clinical Efficacy</vt:lpstr>
      <vt:lpstr>MIC comparison</vt:lpstr>
      <vt:lpstr>Efficacy comparison</vt:lpstr>
      <vt:lpstr>Reservoir Property </vt:lpstr>
      <vt:lpstr>Dosing Convenience</vt:lpstr>
      <vt:lpstr>Adverse events</vt:lpstr>
      <vt:lpstr>Conclusion</vt:lpstr>
      <vt:lpstr>Acne vulgaris </vt:lpstr>
      <vt:lpstr>Acne vulgaris </vt:lpstr>
      <vt:lpstr>Pathogenesis</vt:lpstr>
      <vt:lpstr>Acne pathophysiology</vt:lpstr>
      <vt:lpstr>Epidemiology</vt:lpstr>
      <vt:lpstr>Contributing factors</vt:lpstr>
      <vt:lpstr>Varieties of acne lesion</vt:lpstr>
      <vt:lpstr>Types of acne</vt:lpstr>
      <vt:lpstr>Differential diagnosis</vt:lpstr>
      <vt:lpstr>Management</vt:lpstr>
      <vt:lpstr>Patient Evaluation  </vt:lpstr>
      <vt:lpstr>Management</vt:lpstr>
      <vt:lpstr>Topical Therapy </vt:lpstr>
      <vt:lpstr>Systemic therapy </vt:lpstr>
      <vt:lpstr>Oral Antibiotics </vt:lpstr>
      <vt:lpstr>Hormonal Therapy </vt:lpstr>
      <vt:lpstr>Challenges in the management of Acne vulguris</vt:lpstr>
      <vt:lpstr>Role of androgen in acne pathogenesis</vt:lpstr>
      <vt:lpstr>Androgen receptor pathway</vt:lpstr>
      <vt:lpstr>Addressing Androgen pathway to treat Acne</vt:lpstr>
      <vt:lpstr>Clascoterone-A novel topical antiandrogen for acne vulgaris </vt:lpstr>
      <vt:lpstr>Clinical efficacy</vt:lpstr>
      <vt:lpstr>Clinical efficacy</vt:lpstr>
      <vt:lpstr>Clinical efficacy</vt:lpstr>
      <vt:lpstr>Conclusion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DMA DSG TEAM</dc:creator>
  <cp:lastModifiedBy>DTP TEAM</cp:lastModifiedBy>
  <cp:revision>20</cp:revision>
  <dcterms:created xsi:type="dcterms:W3CDTF">2022-11-03T08:30:07Z</dcterms:created>
  <dcterms:modified xsi:type="dcterms:W3CDTF">2024-09-17T12:06:36Z</dcterms:modified>
</cp:coreProperties>
</file>